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3" r:id="rId5"/>
    <p:sldMasterId id="2147483664" r:id="rId6"/>
    <p:sldMasterId id="214748366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C5081F5-E6A0-4046-9D6F-C2D2919D7D09}">
  <a:tblStyle styleId="{BC5081F5-E6A0-4046-9D6F-C2D2919D7D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57fd49323c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57fd49323c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45cccac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45cccac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6a56e2a4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6a56e2a4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6a56e2a4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6a56e2a4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6a56e2a4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6a56e2a4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7cb3638c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7cb3638c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6a56e2a4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6a56e2a4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6a56e2a4c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6a56e2a4c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6a56e2a4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6a56e2a4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1401416" y="215915"/>
            <a:ext cx="7494000" cy="5097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rgbClr val="006C56"/>
              </a:buClr>
              <a:buSzPts val="2800"/>
              <a:buFont typeface="Arial"/>
              <a:buNone/>
              <a:defRPr b="0" i="0" sz="2800" u="none" cap="none" strike="noStrike">
                <a:solidFill>
                  <a:srgbClr val="006C56"/>
                </a:solidFill>
                <a:latin typeface="Arial"/>
                <a:ea typeface="Arial"/>
                <a:cs typeface="Arial"/>
                <a:sym typeface="Arial"/>
              </a:defRPr>
            </a:lvl1pPr>
            <a:lvl2pPr lvl="1"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2pPr>
            <a:lvl3pPr lvl="2"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3pPr>
            <a:lvl4pPr lvl="3"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4pPr>
            <a:lvl5pPr lvl="4"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5pPr>
            <a:lvl6pPr lvl="5"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6pPr>
            <a:lvl7pPr lvl="6"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7pPr>
            <a:lvl8pPr lvl="7"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8pPr>
            <a:lvl9pPr lvl="8"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9pPr>
          </a:lstStyle>
          <a:p/>
        </p:txBody>
      </p:sp>
      <p:sp>
        <p:nvSpPr>
          <p:cNvPr id="58" name="Google Shape;58;p14"/>
          <p:cNvSpPr txBox="1"/>
          <p:nvPr>
            <p:ph idx="1" type="body"/>
          </p:nvPr>
        </p:nvSpPr>
        <p:spPr>
          <a:xfrm>
            <a:off x="208720" y="1162878"/>
            <a:ext cx="8686800" cy="3431700"/>
          </a:xfrm>
          <a:prstGeom prst="rect">
            <a:avLst/>
          </a:prstGeom>
          <a:noFill/>
          <a:ln>
            <a:noFill/>
          </a:ln>
        </p:spPr>
        <p:txBody>
          <a:bodyPr anchorCtr="0" anchor="t" bIns="91425" lIns="91425" spcFirstLastPara="1" rIns="91425" wrap="square" tIns="91425"/>
          <a:lstStyle>
            <a:lvl1pPr indent="-342900" lvl="0" marL="457200" marR="0" rtl="0" algn="l">
              <a:lnSpc>
                <a:spcPct val="100000"/>
              </a:lnSpc>
              <a:spcBef>
                <a:spcPts val="640"/>
              </a:spcBef>
              <a:spcAft>
                <a:spcPts val="0"/>
              </a:spcAft>
              <a:buClr>
                <a:srgbClr val="006B56"/>
              </a:buClr>
              <a:buSzPts val="1800"/>
              <a:buFont typeface="Noto Sans Symbols"/>
              <a:buChar char="▪"/>
              <a:defRPr b="0" i="0" sz="1800" u="none" cap="none" strike="noStrike">
                <a:solidFill>
                  <a:srgbClr val="595959"/>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5" name="Shape 65"/>
        <p:cNvGrpSpPr/>
        <p:nvPr/>
      </p:nvGrpSpPr>
      <p:grpSpPr>
        <a:xfrm>
          <a:off x="0" y="0"/>
          <a:ext cx="0" cy="0"/>
          <a:chOff x="0" y="0"/>
          <a:chExt cx="0" cy="0"/>
        </a:xfrm>
      </p:grpSpPr>
      <p:sp>
        <p:nvSpPr>
          <p:cNvPr id="66" name="Google Shape;66;p16"/>
          <p:cNvSpPr txBox="1"/>
          <p:nvPr>
            <p:ph type="title"/>
          </p:nvPr>
        </p:nvSpPr>
        <p:spPr>
          <a:xfrm>
            <a:off x="1401416" y="215913"/>
            <a:ext cx="7494000" cy="5097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rgbClr val="006C56"/>
              </a:buClr>
              <a:buSzPts val="2800"/>
              <a:buFont typeface="Arial"/>
              <a:buNone/>
              <a:defRPr b="0" i="0" sz="2800" u="none" cap="none" strike="noStrike">
                <a:solidFill>
                  <a:srgbClr val="006435"/>
                </a:solidFill>
                <a:latin typeface="Arial"/>
                <a:ea typeface="Arial"/>
                <a:cs typeface="Arial"/>
                <a:sym typeface="Arial"/>
              </a:defRPr>
            </a:lvl1pPr>
            <a:lvl2pPr lvl="1"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2pPr>
            <a:lvl3pPr lvl="2"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3pPr>
            <a:lvl4pPr lvl="3"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4pPr>
            <a:lvl5pPr lvl="4"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5pPr>
            <a:lvl6pPr lvl="5"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6pPr>
            <a:lvl7pPr lvl="6"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7pPr>
            <a:lvl8pPr lvl="7"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8pPr>
            <a:lvl9pPr lvl="8"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9pPr>
          </a:lstStyle>
          <a:p/>
        </p:txBody>
      </p:sp>
      <p:sp>
        <p:nvSpPr>
          <p:cNvPr id="67" name="Google Shape;67;p16"/>
          <p:cNvSpPr txBox="1"/>
          <p:nvPr>
            <p:ph idx="1" type="body"/>
          </p:nvPr>
        </p:nvSpPr>
        <p:spPr>
          <a:xfrm>
            <a:off x="208718" y="1162878"/>
            <a:ext cx="8686800" cy="3431700"/>
          </a:xfrm>
          <a:prstGeom prst="rect">
            <a:avLst/>
          </a:prstGeom>
          <a:noFill/>
          <a:ln>
            <a:noFill/>
          </a:ln>
        </p:spPr>
        <p:txBody>
          <a:bodyPr anchorCtr="0" anchor="t" bIns="91425" lIns="91425" spcFirstLastPara="1" rIns="91425" wrap="square" tIns="91425"/>
          <a:lstStyle>
            <a:lvl1pPr indent="-342900" lvl="0" marL="457200" marR="0" rtl="0" algn="l">
              <a:lnSpc>
                <a:spcPct val="100000"/>
              </a:lnSpc>
              <a:spcBef>
                <a:spcPts val="640"/>
              </a:spcBef>
              <a:spcAft>
                <a:spcPts val="0"/>
              </a:spcAft>
              <a:buClr>
                <a:srgbClr val="006B56"/>
              </a:buClr>
              <a:buSzPts val="1800"/>
              <a:buFont typeface="Noto Sans Symbols"/>
              <a:buChar char="▪"/>
              <a:defRPr b="0" i="0" sz="1800" u="none" cap="none" strike="noStrike">
                <a:solidFill>
                  <a:srgbClr val="595959"/>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type="title">
  <p:cSld name="TITLE">
    <p:spTree>
      <p:nvGrpSpPr>
        <p:cNvPr id="69" name="Shape 69"/>
        <p:cNvGrpSpPr/>
        <p:nvPr/>
      </p:nvGrpSpPr>
      <p:grpSpPr>
        <a:xfrm>
          <a:off x="0" y="0"/>
          <a:ext cx="0" cy="0"/>
          <a:chOff x="0" y="0"/>
          <a:chExt cx="0" cy="0"/>
        </a:xfrm>
      </p:grpSpPr>
      <p:pic>
        <p:nvPicPr>
          <p:cNvPr id="70" name="Google Shape;70;p18"/>
          <p:cNvPicPr preferRelativeResize="0"/>
          <p:nvPr/>
        </p:nvPicPr>
        <p:blipFill rotWithShape="1">
          <a:blip r:embed="rId2">
            <a:alphaModFix/>
          </a:blip>
          <a:srcRect b="0" l="0" r="0" t="0"/>
          <a:stretch/>
        </p:blipFill>
        <p:spPr>
          <a:xfrm>
            <a:off x="0" y="0"/>
            <a:ext cx="9144000" cy="5129100"/>
          </a:xfrm>
          <a:prstGeom prst="rect">
            <a:avLst/>
          </a:prstGeom>
          <a:noFill/>
          <a:ln>
            <a:noFill/>
          </a:ln>
        </p:spPr>
      </p:pic>
      <p:sp>
        <p:nvSpPr>
          <p:cNvPr id="71" name="Google Shape;71;p18"/>
          <p:cNvSpPr/>
          <p:nvPr/>
        </p:nvSpPr>
        <p:spPr>
          <a:xfrm>
            <a:off x="0" y="0"/>
            <a:ext cx="9144000" cy="5143500"/>
          </a:xfrm>
          <a:prstGeom prst="rect">
            <a:avLst/>
          </a:prstGeom>
          <a:solidFill>
            <a:srgbClr val="006435">
              <a:alpha val="68240"/>
            </a:srgbClr>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72" name="Google Shape;72;p18"/>
          <p:cNvSpPr txBox="1"/>
          <p:nvPr>
            <p:ph type="ctrTitle"/>
          </p:nvPr>
        </p:nvSpPr>
        <p:spPr>
          <a:xfrm>
            <a:off x="1063487" y="1898373"/>
            <a:ext cx="7007100" cy="745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006C56"/>
              </a:buClr>
              <a:buSzPts val="3600"/>
              <a:buFont typeface="Arial"/>
              <a:buNone/>
              <a:defRPr b="0" i="0" sz="3600" u="none" cap="none" strike="noStrike">
                <a:solidFill>
                  <a:schemeClr val="lt1"/>
                </a:solidFill>
                <a:latin typeface="Arial"/>
                <a:ea typeface="Arial"/>
                <a:cs typeface="Arial"/>
                <a:sym typeface="Arial"/>
              </a:defRPr>
            </a:lvl1pPr>
            <a:lvl2pPr lvl="1"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2pPr>
            <a:lvl3pPr lvl="2"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3pPr>
            <a:lvl4pPr lvl="3"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4pPr>
            <a:lvl5pPr lvl="4"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5pPr>
            <a:lvl6pPr lvl="5"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6pPr>
            <a:lvl7pPr lvl="6"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7pPr>
            <a:lvl8pPr lvl="7"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8pPr>
            <a:lvl9pPr lvl="8" marR="0" rtl="0" algn="r">
              <a:lnSpc>
                <a:spcPct val="100000"/>
              </a:lnSpc>
              <a:spcBef>
                <a:spcPts val="0"/>
              </a:spcBef>
              <a:spcAft>
                <a:spcPts val="0"/>
              </a:spcAft>
              <a:buClr>
                <a:srgbClr val="006C56"/>
              </a:buClr>
              <a:buSzPts val="3200"/>
              <a:buFont typeface="Arial"/>
              <a:buNone/>
              <a:defRPr b="0" i="0" sz="3200" u="none" cap="none" strike="noStrike">
                <a:solidFill>
                  <a:srgbClr val="006C56"/>
                </a:solidFill>
                <a:latin typeface="Arial"/>
                <a:ea typeface="Arial"/>
                <a:cs typeface="Arial"/>
                <a:sym typeface="Arial"/>
              </a:defRPr>
            </a:lvl9pPr>
          </a:lstStyle>
          <a:p/>
        </p:txBody>
      </p:sp>
      <p:sp>
        <p:nvSpPr>
          <p:cNvPr id="73" name="Google Shape;73;p18"/>
          <p:cNvSpPr txBox="1"/>
          <p:nvPr>
            <p:ph idx="1" type="subTitle"/>
          </p:nvPr>
        </p:nvSpPr>
        <p:spPr>
          <a:xfrm>
            <a:off x="1063487" y="2870488"/>
            <a:ext cx="7007100" cy="508800"/>
          </a:xfrm>
          <a:prstGeom prst="rect">
            <a:avLst/>
          </a:prstGeom>
          <a:noFill/>
          <a:ln>
            <a:noFill/>
          </a:ln>
        </p:spPr>
        <p:txBody>
          <a:bodyPr anchorCtr="0" anchor="t" bIns="91425" lIns="91425" spcFirstLastPara="1" rIns="91425" wrap="square" tIns="91425"/>
          <a:lstStyle>
            <a:lvl1pPr lvl="0" marR="0" rtl="0" algn="ctr">
              <a:lnSpc>
                <a:spcPct val="100000"/>
              </a:lnSpc>
              <a:spcBef>
                <a:spcPts val="480"/>
              </a:spcBef>
              <a:spcAft>
                <a:spcPts val="0"/>
              </a:spcAft>
              <a:buClr>
                <a:schemeClr val="dk1"/>
              </a:buClr>
              <a:buSzPts val="1800"/>
              <a:buFont typeface="Arial"/>
              <a:buNone/>
              <a:defRPr b="0" i="0" sz="1800" u="none" cap="none" strike="noStrike">
                <a:solidFill>
                  <a:schemeClr val="lt1"/>
                </a:solidFill>
                <a:latin typeface="Arial"/>
                <a:ea typeface="Arial"/>
                <a:cs typeface="Arial"/>
                <a:sym typeface="Arial"/>
              </a:defRPr>
            </a:lvl1pPr>
            <a:lvl2pPr lvl="1" marR="0" rtl="0" algn="ctr">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74" name="Google Shape;74;p18"/>
          <p:cNvSpPr/>
          <p:nvPr/>
        </p:nvSpPr>
        <p:spPr>
          <a:xfrm>
            <a:off x="0" y="4731601"/>
            <a:ext cx="9144000" cy="411900"/>
          </a:xfrm>
          <a:prstGeom prst="rect">
            <a:avLst/>
          </a:prstGeom>
          <a:solidFill>
            <a:srgbClr val="006435">
              <a:alpha val="60000"/>
            </a:srgbClr>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75" name="Google Shape;75;p18"/>
          <p:cNvSpPr/>
          <p:nvPr/>
        </p:nvSpPr>
        <p:spPr>
          <a:xfrm>
            <a:off x="3657600" y="4814439"/>
            <a:ext cx="18288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
              <a:buFont typeface="Arial"/>
              <a:buNone/>
            </a:pPr>
            <a:r>
              <a:rPr b="0" i="0" lang="en-GB" sz="800" u="none" cap="none" strike="noStrike">
                <a:solidFill>
                  <a:schemeClr val="lt1"/>
                </a:solidFill>
                <a:latin typeface="Arial"/>
                <a:ea typeface="Arial"/>
                <a:cs typeface="Arial"/>
                <a:sym typeface="Arial"/>
              </a:rPr>
              <a:t>© Crown copyright</a:t>
            </a:r>
            <a:endParaRPr b="0" i="0" sz="1400" u="none" cap="none" strike="noStrike">
              <a:solidFill>
                <a:srgbClr val="000000"/>
              </a:solidFill>
              <a:latin typeface="Arial"/>
              <a:ea typeface="Arial"/>
              <a:cs typeface="Arial"/>
              <a:sym typeface="Arial"/>
            </a:endParaRPr>
          </a:p>
        </p:txBody>
      </p:sp>
      <p:sp>
        <p:nvSpPr>
          <p:cNvPr id="76" name="Google Shape;76;p18"/>
          <p:cNvSpPr/>
          <p:nvPr/>
        </p:nvSpPr>
        <p:spPr>
          <a:xfrm>
            <a:off x="0" y="392"/>
            <a:ext cx="9144000" cy="889800"/>
          </a:xfrm>
          <a:prstGeom prst="rect">
            <a:avLst/>
          </a:prstGeom>
          <a:solidFill>
            <a:srgbClr val="006435">
              <a:alpha val="60000"/>
            </a:srgbClr>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77" name="Google Shape;77;p18"/>
          <p:cNvSpPr txBox="1"/>
          <p:nvPr/>
        </p:nvSpPr>
        <p:spPr>
          <a:xfrm>
            <a:off x="2330824" y="160989"/>
            <a:ext cx="4472400" cy="56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
              <a:buFont typeface="Arial"/>
              <a:buNone/>
            </a:pPr>
            <a:r>
              <a:rPr b="1" i="0" lang="en-GB" sz="1200" u="none" cap="none" strike="noStrike">
                <a:solidFill>
                  <a:schemeClr val="lt1"/>
                </a:solidFill>
                <a:latin typeface="Arial"/>
                <a:ea typeface="Arial"/>
                <a:cs typeface="Arial"/>
                <a:sym typeface="Arial"/>
              </a:rPr>
              <a:t>Street Manager</a:t>
            </a:r>
            <a:endParaRPr b="0" i="0" sz="1400" u="none" cap="none" strike="noStrike">
              <a:solidFill>
                <a:srgbClr val="000000"/>
              </a:solidFill>
              <a:latin typeface="Arial"/>
              <a:ea typeface="Arial"/>
              <a:cs typeface="Arial"/>
              <a:sym typeface="Arial"/>
            </a:endParaRPr>
          </a:p>
        </p:txBody>
      </p:sp>
      <p:pic>
        <p:nvPicPr>
          <p:cNvPr id="78" name="Google Shape;78;p18"/>
          <p:cNvPicPr preferRelativeResize="0"/>
          <p:nvPr/>
        </p:nvPicPr>
        <p:blipFill rotWithShape="1">
          <a:blip r:embed="rId3">
            <a:alphaModFix/>
          </a:blip>
          <a:srcRect b="0" l="0" r="0" t="0"/>
          <a:stretch/>
        </p:blipFill>
        <p:spPr>
          <a:xfrm>
            <a:off x="244557" y="186593"/>
            <a:ext cx="798600" cy="512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731601"/>
            <a:ext cx="9144000" cy="411900"/>
          </a:xfrm>
          <a:prstGeom prst="rect">
            <a:avLst/>
          </a:prstGeom>
          <a:solidFill>
            <a:srgbClr val="006C56"/>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2" name="Google Shape;52;p13"/>
          <p:cNvSpPr txBox="1"/>
          <p:nvPr/>
        </p:nvSpPr>
        <p:spPr>
          <a:xfrm>
            <a:off x="8400560" y="4834500"/>
            <a:ext cx="504900" cy="206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200"/>
              <a:buFont typeface="Arial"/>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pic>
        <p:nvPicPr>
          <p:cNvPr id="53" name="Google Shape;53;p13"/>
          <p:cNvPicPr preferRelativeResize="0"/>
          <p:nvPr/>
        </p:nvPicPr>
        <p:blipFill rotWithShape="1">
          <a:blip r:embed="rId1">
            <a:alphaModFix/>
          </a:blip>
          <a:srcRect b="0" l="0" r="0" t="0"/>
          <a:stretch/>
        </p:blipFill>
        <p:spPr>
          <a:xfrm>
            <a:off x="218661" y="219141"/>
            <a:ext cx="872700" cy="528300"/>
          </a:xfrm>
          <a:prstGeom prst="rect">
            <a:avLst/>
          </a:prstGeom>
          <a:noFill/>
          <a:ln>
            <a:noFill/>
          </a:ln>
        </p:spPr>
      </p:pic>
      <p:cxnSp>
        <p:nvCxnSpPr>
          <p:cNvPr id="54" name="Google Shape;54;p13"/>
          <p:cNvCxnSpPr/>
          <p:nvPr/>
        </p:nvCxnSpPr>
        <p:spPr>
          <a:xfrm rot="10800000">
            <a:off x="218660" y="954157"/>
            <a:ext cx="8686800" cy="0"/>
          </a:xfrm>
          <a:prstGeom prst="straightConnector1">
            <a:avLst/>
          </a:prstGeom>
          <a:noFill/>
          <a:ln cap="flat" cmpd="sng" w="9525">
            <a:solidFill>
              <a:srgbClr val="006B56"/>
            </a:solidFill>
            <a:prstDash val="solid"/>
            <a:round/>
            <a:headEnd len="sm" w="sm" type="none"/>
            <a:tailEnd len="sm" w="sm" type="none"/>
          </a:ln>
        </p:spPr>
      </p:cxnSp>
      <p:sp>
        <p:nvSpPr>
          <p:cNvPr id="55" name="Google Shape;55;p13"/>
          <p:cNvSpPr/>
          <p:nvPr/>
        </p:nvSpPr>
        <p:spPr>
          <a:xfrm>
            <a:off x="218661" y="4814439"/>
            <a:ext cx="10326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
              <a:buFont typeface="Arial"/>
              <a:buNone/>
            </a:pPr>
            <a:r>
              <a:rPr b="0" i="0" lang="en-GB" sz="800" u="none" cap="none" strike="noStrike">
                <a:solidFill>
                  <a:schemeClr val="lt1"/>
                </a:solidFill>
                <a:latin typeface="Arial"/>
                <a:ea typeface="Arial"/>
                <a:cs typeface="Arial"/>
                <a:sym typeface="Arial"/>
              </a:rPr>
              <a:t>© Crown copyright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 name="Shape 59"/>
        <p:cNvGrpSpPr/>
        <p:nvPr/>
      </p:nvGrpSpPr>
      <p:grpSpPr>
        <a:xfrm>
          <a:off x="0" y="0"/>
          <a:ext cx="0" cy="0"/>
          <a:chOff x="0" y="0"/>
          <a:chExt cx="0" cy="0"/>
        </a:xfrm>
      </p:grpSpPr>
      <p:sp>
        <p:nvSpPr>
          <p:cNvPr id="60" name="Google Shape;60;p15"/>
          <p:cNvSpPr/>
          <p:nvPr/>
        </p:nvSpPr>
        <p:spPr>
          <a:xfrm>
            <a:off x="0" y="4731601"/>
            <a:ext cx="9144000" cy="411900"/>
          </a:xfrm>
          <a:prstGeom prst="rect">
            <a:avLst/>
          </a:prstGeom>
          <a:solidFill>
            <a:srgbClr val="006435"/>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1" name="Google Shape;61;p15"/>
          <p:cNvSpPr txBox="1"/>
          <p:nvPr/>
        </p:nvSpPr>
        <p:spPr>
          <a:xfrm>
            <a:off x="8400560" y="4834500"/>
            <a:ext cx="504900" cy="206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200"/>
              <a:buFont typeface="Arial"/>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pic>
        <p:nvPicPr>
          <p:cNvPr id="62" name="Google Shape;62;p15"/>
          <p:cNvPicPr preferRelativeResize="0"/>
          <p:nvPr/>
        </p:nvPicPr>
        <p:blipFill rotWithShape="1">
          <a:blip r:embed="rId1">
            <a:alphaModFix/>
          </a:blip>
          <a:srcRect b="0" l="0" r="0" t="0"/>
          <a:stretch/>
        </p:blipFill>
        <p:spPr>
          <a:xfrm>
            <a:off x="218661" y="219139"/>
            <a:ext cx="872700" cy="528300"/>
          </a:xfrm>
          <a:prstGeom prst="rect">
            <a:avLst/>
          </a:prstGeom>
          <a:noFill/>
          <a:ln>
            <a:noFill/>
          </a:ln>
        </p:spPr>
      </p:pic>
      <p:cxnSp>
        <p:nvCxnSpPr>
          <p:cNvPr id="63" name="Google Shape;63;p15"/>
          <p:cNvCxnSpPr/>
          <p:nvPr/>
        </p:nvCxnSpPr>
        <p:spPr>
          <a:xfrm rot="10800000">
            <a:off x="218659" y="954157"/>
            <a:ext cx="8686800" cy="0"/>
          </a:xfrm>
          <a:prstGeom prst="straightConnector1">
            <a:avLst/>
          </a:prstGeom>
          <a:noFill/>
          <a:ln cap="flat" cmpd="sng" w="9525">
            <a:solidFill>
              <a:srgbClr val="006435"/>
            </a:solidFill>
            <a:prstDash val="solid"/>
            <a:round/>
            <a:headEnd len="sm" w="sm" type="none"/>
            <a:tailEnd len="sm" w="sm" type="none"/>
          </a:ln>
        </p:spPr>
      </p:cxnSp>
      <p:sp>
        <p:nvSpPr>
          <p:cNvPr id="64" name="Google Shape;64;p15"/>
          <p:cNvSpPr/>
          <p:nvPr/>
        </p:nvSpPr>
        <p:spPr>
          <a:xfrm>
            <a:off x="218661" y="4814439"/>
            <a:ext cx="10326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
              <a:buFont typeface="Arial"/>
              <a:buNone/>
            </a:pPr>
            <a:r>
              <a:rPr b="0" i="0" lang="en-GB" sz="800" u="none" cap="none" strike="noStrike">
                <a:solidFill>
                  <a:schemeClr val="lt1"/>
                </a:solidFill>
                <a:latin typeface="Arial"/>
                <a:ea typeface="Arial"/>
                <a:cs typeface="Arial"/>
                <a:sym typeface="Arial"/>
              </a:rPr>
              <a:t>© Crown copyright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descr="A screen shot of a computer&#10;&#10;Description generated with high confidence" id="83" name="Google Shape;83;p19"/>
          <p:cNvPicPr preferRelativeResize="0"/>
          <p:nvPr/>
        </p:nvPicPr>
        <p:blipFill rotWithShape="1">
          <a:blip r:embed="rId3">
            <a:alphaModFix/>
          </a:blip>
          <a:srcRect b="0" l="0" r="0" t="0"/>
          <a:stretch/>
        </p:blipFill>
        <p:spPr>
          <a:xfrm>
            <a:off x="-8670" y="1"/>
            <a:ext cx="9181317" cy="5171060"/>
          </a:xfrm>
          <a:prstGeom prst="rect">
            <a:avLst/>
          </a:prstGeom>
          <a:noFill/>
          <a:ln>
            <a:noFill/>
          </a:ln>
        </p:spPr>
      </p:pic>
      <p:sp>
        <p:nvSpPr>
          <p:cNvPr id="84" name="Google Shape;84;p19"/>
          <p:cNvSpPr/>
          <p:nvPr/>
        </p:nvSpPr>
        <p:spPr>
          <a:xfrm>
            <a:off x="-4195" y="-20"/>
            <a:ext cx="9189900" cy="5171100"/>
          </a:xfrm>
          <a:prstGeom prst="rect">
            <a:avLst/>
          </a:prstGeom>
          <a:solidFill>
            <a:srgbClr val="006435">
              <a:alpha val="68240"/>
            </a:srgbClr>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300"/>
              <a:buFont typeface="Arial"/>
              <a:buNone/>
            </a:pPr>
            <a:r>
              <a:t/>
            </a:r>
            <a:endParaRPr b="0" i="0" sz="1200" u="none" cap="none" strike="noStrike">
              <a:solidFill>
                <a:schemeClr val="lt1"/>
              </a:solidFill>
              <a:latin typeface="Arial"/>
              <a:ea typeface="Arial"/>
              <a:cs typeface="Arial"/>
              <a:sym typeface="Arial"/>
            </a:endParaRPr>
          </a:p>
        </p:txBody>
      </p:sp>
      <p:sp>
        <p:nvSpPr>
          <p:cNvPr id="85" name="Google Shape;85;p19"/>
          <p:cNvSpPr/>
          <p:nvPr/>
        </p:nvSpPr>
        <p:spPr>
          <a:xfrm>
            <a:off x="0" y="392"/>
            <a:ext cx="9181500" cy="889800"/>
          </a:xfrm>
          <a:prstGeom prst="rect">
            <a:avLst/>
          </a:prstGeom>
          <a:solidFill>
            <a:srgbClr val="006435">
              <a:alpha val="60000"/>
            </a:srgbClr>
          </a:solidFill>
          <a:ln>
            <a:noFill/>
          </a:ln>
        </p:spPr>
        <p:txBody>
          <a:bodyPr anchorCtr="0" anchor="ctr" bIns="0" lIns="0" spcFirstLastPara="1" rIns="91425" wrap="square" tIns="0">
            <a:noAutofit/>
          </a:bodyPr>
          <a:lstStyle/>
          <a:p>
            <a:pPr indent="0" lvl="0" marL="0" marR="0" rtl="0" algn="l">
              <a:lnSpc>
                <a:spcPct val="100000"/>
              </a:lnSpc>
              <a:spcBef>
                <a:spcPts val="0"/>
              </a:spcBef>
              <a:spcAft>
                <a:spcPts val="0"/>
              </a:spcAft>
              <a:buClr>
                <a:srgbClr val="000000"/>
              </a:buClr>
              <a:buSzPts val="300"/>
              <a:buFont typeface="Arial"/>
              <a:buNone/>
            </a:pPr>
            <a:r>
              <a:t/>
            </a:r>
            <a:endParaRPr b="0" i="0" sz="1200" u="none" cap="none" strike="noStrike">
              <a:solidFill>
                <a:schemeClr val="lt1"/>
              </a:solidFill>
              <a:latin typeface="Arial"/>
              <a:ea typeface="Arial"/>
              <a:cs typeface="Arial"/>
              <a:sym typeface="Arial"/>
            </a:endParaRPr>
          </a:p>
        </p:txBody>
      </p:sp>
      <p:pic>
        <p:nvPicPr>
          <p:cNvPr id="86" name="Google Shape;86;p19"/>
          <p:cNvPicPr preferRelativeResize="0"/>
          <p:nvPr/>
        </p:nvPicPr>
        <p:blipFill rotWithShape="1">
          <a:blip r:embed="rId4">
            <a:alphaModFix/>
          </a:blip>
          <a:srcRect b="0" l="0" r="0" t="0"/>
          <a:stretch/>
        </p:blipFill>
        <p:spPr>
          <a:xfrm>
            <a:off x="244557" y="186593"/>
            <a:ext cx="798600" cy="512100"/>
          </a:xfrm>
          <a:prstGeom prst="rect">
            <a:avLst/>
          </a:prstGeom>
          <a:noFill/>
          <a:ln>
            <a:noFill/>
          </a:ln>
        </p:spPr>
      </p:pic>
      <p:sp>
        <p:nvSpPr>
          <p:cNvPr id="87" name="Google Shape;87;p19"/>
          <p:cNvSpPr txBox="1"/>
          <p:nvPr/>
        </p:nvSpPr>
        <p:spPr>
          <a:xfrm>
            <a:off x="1251748" y="1556669"/>
            <a:ext cx="7007100" cy="1945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0" i="0" lang="en-GB" sz="4000" u="none" cap="none" strike="noStrike">
                <a:solidFill>
                  <a:schemeClr val="lt1"/>
                </a:solidFill>
                <a:latin typeface="Arial"/>
                <a:ea typeface="Arial"/>
                <a:cs typeface="Arial"/>
                <a:sym typeface="Arial"/>
              </a:rPr>
              <a:t>Street Manager </a:t>
            </a:r>
            <a:br>
              <a:rPr b="0" i="0" lang="en-GB" sz="4000" u="none" cap="none" strike="noStrike">
                <a:solidFill>
                  <a:schemeClr val="lt1"/>
                </a:solidFill>
                <a:latin typeface="Arial"/>
                <a:ea typeface="Arial"/>
                <a:cs typeface="Arial"/>
                <a:sym typeface="Arial"/>
              </a:rPr>
            </a:br>
            <a:r>
              <a:rPr lang="en-GB" sz="4000">
                <a:solidFill>
                  <a:schemeClr val="lt1"/>
                </a:solidFill>
              </a:rPr>
              <a:t>High-level roadmap</a:t>
            </a:r>
            <a:endParaRPr b="0" i="0" sz="1400" u="none" cap="none" strike="noStrike">
              <a:solidFill>
                <a:srgbClr val="000000"/>
              </a:solidFill>
              <a:latin typeface="Arial"/>
              <a:ea typeface="Arial"/>
              <a:cs typeface="Arial"/>
              <a:sym typeface="Arial"/>
            </a:endParaRPr>
          </a:p>
        </p:txBody>
      </p:sp>
      <p:sp>
        <p:nvSpPr>
          <p:cNvPr id="88" name="Google Shape;88;p19"/>
          <p:cNvSpPr txBox="1"/>
          <p:nvPr/>
        </p:nvSpPr>
        <p:spPr>
          <a:xfrm>
            <a:off x="7082287" y="4736980"/>
            <a:ext cx="2743200" cy="24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GB" sz="1000" u="none" cap="none" strike="noStrike">
                <a:solidFill>
                  <a:schemeClr val="lt1"/>
                </a:solidFill>
                <a:latin typeface="Arial"/>
                <a:ea typeface="Arial"/>
                <a:cs typeface="Arial"/>
                <a:sym typeface="Arial"/>
              </a:rPr>
              <a:t>@ Crown copyright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0"/>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Contents</a:t>
            </a:r>
            <a:endParaRPr/>
          </a:p>
        </p:txBody>
      </p:sp>
      <p:sp>
        <p:nvSpPr>
          <p:cNvPr id="94" name="Google Shape;94;p20"/>
          <p:cNvSpPr txBox="1"/>
          <p:nvPr>
            <p:ph idx="1" type="body"/>
          </p:nvPr>
        </p:nvSpPr>
        <p:spPr>
          <a:xfrm>
            <a:off x="208725" y="934275"/>
            <a:ext cx="8686800" cy="3753300"/>
          </a:xfrm>
          <a:prstGeom prst="rect">
            <a:avLst/>
          </a:prstGeom>
        </p:spPr>
        <p:txBody>
          <a:bodyPr anchorCtr="0" anchor="t" bIns="91425" lIns="91425" spcFirstLastPara="1" rIns="91425" wrap="square" tIns="91425">
            <a:noAutofit/>
          </a:bodyPr>
          <a:lstStyle/>
          <a:p>
            <a:pPr indent="-304800" lvl="0" marL="457200" rtl="0" algn="l">
              <a:spcBef>
                <a:spcPts val="640"/>
              </a:spcBef>
              <a:spcAft>
                <a:spcPts val="0"/>
              </a:spcAft>
              <a:buClr>
                <a:srgbClr val="666666"/>
              </a:buClr>
              <a:buSzPts val="1200"/>
              <a:buAutoNum type="arabicParenR"/>
            </a:pPr>
            <a:r>
              <a:rPr lang="en-GB" sz="1200">
                <a:solidFill>
                  <a:srgbClr val="666666"/>
                </a:solidFill>
              </a:rPr>
              <a:t>Introduction and guidance</a:t>
            </a:r>
            <a:endParaRPr sz="1200">
              <a:solidFill>
                <a:srgbClr val="666666"/>
              </a:solidFill>
            </a:endParaRPr>
          </a:p>
          <a:p>
            <a:pPr indent="0" lvl="0" marL="457200" rtl="0" algn="l">
              <a:spcBef>
                <a:spcPts val="640"/>
              </a:spcBef>
              <a:spcAft>
                <a:spcPts val="0"/>
              </a:spcAft>
              <a:buNone/>
            </a:pPr>
            <a:r>
              <a:t/>
            </a:r>
            <a:endParaRPr sz="1200">
              <a:solidFill>
                <a:srgbClr val="666666"/>
              </a:solidFill>
            </a:endParaRPr>
          </a:p>
          <a:p>
            <a:pPr indent="-304800" lvl="0" marL="457200" rtl="0" algn="l">
              <a:spcBef>
                <a:spcPts val="640"/>
              </a:spcBef>
              <a:spcAft>
                <a:spcPts val="0"/>
              </a:spcAft>
              <a:buClr>
                <a:srgbClr val="666666"/>
              </a:buClr>
              <a:buSzPts val="1200"/>
              <a:buAutoNum type="arabicParenR"/>
            </a:pPr>
            <a:r>
              <a:rPr lang="en-GB" sz="1200">
                <a:solidFill>
                  <a:srgbClr val="666666"/>
                </a:solidFill>
              </a:rPr>
              <a:t>Roadmap: Early adoption via UI</a:t>
            </a:r>
            <a:endParaRPr sz="1200">
              <a:solidFill>
                <a:srgbClr val="666666"/>
              </a:solidFill>
            </a:endParaRPr>
          </a:p>
          <a:p>
            <a:pPr indent="0" lvl="0" marL="457200" rtl="0" algn="l">
              <a:spcBef>
                <a:spcPts val="640"/>
              </a:spcBef>
              <a:spcAft>
                <a:spcPts val="0"/>
              </a:spcAft>
              <a:buNone/>
            </a:pPr>
            <a:r>
              <a:t/>
            </a:r>
            <a:endParaRPr sz="1200">
              <a:solidFill>
                <a:srgbClr val="666666"/>
              </a:solidFill>
            </a:endParaRPr>
          </a:p>
          <a:p>
            <a:pPr indent="-304800" lvl="0" marL="457200" rtl="0" algn="l">
              <a:spcBef>
                <a:spcPts val="640"/>
              </a:spcBef>
              <a:spcAft>
                <a:spcPts val="0"/>
              </a:spcAft>
              <a:buClr>
                <a:srgbClr val="666666"/>
              </a:buClr>
              <a:buSzPts val="1200"/>
              <a:buAutoNum type="arabicParenR"/>
            </a:pPr>
            <a:r>
              <a:rPr lang="en-GB" sz="1200">
                <a:solidFill>
                  <a:srgbClr val="666666"/>
                </a:solidFill>
              </a:rPr>
              <a:t>Roadmap: Mid-Public Beta adoption via UI</a:t>
            </a:r>
            <a:endParaRPr sz="1200">
              <a:solidFill>
                <a:srgbClr val="666666"/>
              </a:solidFill>
            </a:endParaRPr>
          </a:p>
          <a:p>
            <a:pPr indent="0" lvl="0" marL="457200" rtl="0" algn="l">
              <a:spcBef>
                <a:spcPts val="640"/>
              </a:spcBef>
              <a:spcAft>
                <a:spcPts val="0"/>
              </a:spcAft>
              <a:buNone/>
            </a:pPr>
            <a:r>
              <a:t/>
            </a:r>
            <a:endParaRPr sz="1200">
              <a:solidFill>
                <a:srgbClr val="666666"/>
              </a:solidFill>
            </a:endParaRPr>
          </a:p>
          <a:p>
            <a:pPr indent="-304800" lvl="0" marL="457200" rtl="0" algn="l">
              <a:spcBef>
                <a:spcPts val="640"/>
              </a:spcBef>
              <a:spcAft>
                <a:spcPts val="0"/>
              </a:spcAft>
              <a:buClr>
                <a:srgbClr val="666666"/>
              </a:buClr>
              <a:buSzPts val="1200"/>
              <a:buAutoNum type="arabicParenR"/>
            </a:pPr>
            <a:r>
              <a:rPr lang="en-GB" sz="1200">
                <a:solidFill>
                  <a:srgbClr val="666666"/>
                </a:solidFill>
              </a:rPr>
              <a:t>Roadmap: Late adoption via UI</a:t>
            </a:r>
            <a:endParaRPr sz="1200">
              <a:solidFill>
                <a:srgbClr val="666666"/>
              </a:solidFill>
            </a:endParaRPr>
          </a:p>
          <a:p>
            <a:pPr indent="0" lvl="0" marL="457200" rtl="0" algn="l">
              <a:spcBef>
                <a:spcPts val="640"/>
              </a:spcBef>
              <a:spcAft>
                <a:spcPts val="0"/>
              </a:spcAft>
              <a:buNone/>
            </a:pPr>
            <a:r>
              <a:t/>
            </a:r>
            <a:endParaRPr sz="1200">
              <a:solidFill>
                <a:srgbClr val="666666"/>
              </a:solidFill>
            </a:endParaRPr>
          </a:p>
          <a:p>
            <a:pPr indent="-304800" lvl="0" marL="457200" rtl="0" algn="l">
              <a:spcBef>
                <a:spcPts val="640"/>
              </a:spcBef>
              <a:spcAft>
                <a:spcPts val="0"/>
              </a:spcAft>
              <a:buClr>
                <a:srgbClr val="666666"/>
              </a:buClr>
              <a:buSzPts val="1200"/>
              <a:buAutoNum type="arabicParenR"/>
            </a:pPr>
            <a:r>
              <a:rPr lang="en-GB" sz="1200">
                <a:solidFill>
                  <a:srgbClr val="666666"/>
                </a:solidFill>
              </a:rPr>
              <a:t>Roadmap: Early adoption via API</a:t>
            </a:r>
            <a:endParaRPr sz="1200">
              <a:solidFill>
                <a:srgbClr val="666666"/>
              </a:solidFill>
            </a:endParaRPr>
          </a:p>
          <a:p>
            <a:pPr indent="0" lvl="0" marL="457200" rtl="0" algn="l">
              <a:spcBef>
                <a:spcPts val="640"/>
              </a:spcBef>
              <a:spcAft>
                <a:spcPts val="0"/>
              </a:spcAft>
              <a:buNone/>
            </a:pPr>
            <a:r>
              <a:t/>
            </a:r>
            <a:endParaRPr sz="1200">
              <a:solidFill>
                <a:srgbClr val="666666"/>
              </a:solidFill>
            </a:endParaRPr>
          </a:p>
          <a:p>
            <a:pPr indent="-304800" lvl="0" marL="457200" rtl="0" algn="l">
              <a:spcBef>
                <a:spcPts val="640"/>
              </a:spcBef>
              <a:spcAft>
                <a:spcPts val="0"/>
              </a:spcAft>
              <a:buClr>
                <a:srgbClr val="666666"/>
              </a:buClr>
              <a:buSzPts val="1200"/>
              <a:buAutoNum type="arabicParenR"/>
            </a:pPr>
            <a:r>
              <a:rPr lang="en-GB" sz="1200">
                <a:solidFill>
                  <a:srgbClr val="666666"/>
                </a:solidFill>
              </a:rPr>
              <a:t>Roadmap: Mid-Public Beta adoption via API</a:t>
            </a:r>
            <a:endParaRPr sz="1200">
              <a:solidFill>
                <a:srgbClr val="666666"/>
              </a:solidFill>
            </a:endParaRPr>
          </a:p>
          <a:p>
            <a:pPr indent="0" lvl="0" marL="457200" rtl="0" algn="l">
              <a:spcBef>
                <a:spcPts val="640"/>
              </a:spcBef>
              <a:spcAft>
                <a:spcPts val="0"/>
              </a:spcAft>
              <a:buNone/>
            </a:pPr>
            <a:r>
              <a:t/>
            </a:r>
            <a:endParaRPr sz="1200">
              <a:solidFill>
                <a:srgbClr val="666666"/>
              </a:solidFill>
            </a:endParaRPr>
          </a:p>
          <a:p>
            <a:pPr indent="-304800" lvl="0" marL="457200" rtl="0" algn="l">
              <a:spcBef>
                <a:spcPts val="640"/>
              </a:spcBef>
              <a:spcAft>
                <a:spcPts val="0"/>
              </a:spcAft>
              <a:buClr>
                <a:srgbClr val="666666"/>
              </a:buClr>
              <a:buSzPts val="1200"/>
              <a:buAutoNum type="arabicParenR"/>
            </a:pPr>
            <a:r>
              <a:rPr lang="en-GB" sz="1200">
                <a:solidFill>
                  <a:srgbClr val="666666"/>
                </a:solidFill>
              </a:rPr>
              <a:t>Roadmap: Late adoption via API</a:t>
            </a:r>
            <a:endParaRPr sz="1200">
              <a:solidFill>
                <a:srgbClr val="66666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1"/>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Introduction and guidance</a:t>
            </a:r>
            <a:endParaRPr/>
          </a:p>
        </p:txBody>
      </p:sp>
      <p:sp>
        <p:nvSpPr>
          <p:cNvPr id="100" name="Google Shape;100;p21"/>
          <p:cNvSpPr txBox="1"/>
          <p:nvPr>
            <p:ph idx="1" type="body"/>
          </p:nvPr>
        </p:nvSpPr>
        <p:spPr>
          <a:xfrm>
            <a:off x="208720" y="934278"/>
            <a:ext cx="8686800" cy="34317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b="1" lang="en-GB" sz="1400"/>
              <a:t>Introduction: </a:t>
            </a:r>
            <a:r>
              <a:rPr lang="en-GB" sz="1400"/>
              <a:t>This document provides indicative roadmaps for Street Manager adoption. Options are available for 6 different scenarios based on timing of transition (early, mid-Public beta, and late) and adoption method (API vs UI). You will need to move around, edit the description and duration of existing activities and add new ones to fit with your individual circumstances.</a:t>
            </a:r>
            <a:endParaRPr sz="1400"/>
          </a:p>
          <a:p>
            <a:pPr indent="0" lvl="0" marL="0" rtl="0" algn="l">
              <a:spcBef>
                <a:spcPts val="640"/>
              </a:spcBef>
              <a:spcAft>
                <a:spcPts val="0"/>
              </a:spcAft>
              <a:buNone/>
            </a:pPr>
            <a:r>
              <a:t/>
            </a:r>
            <a:endParaRPr b="1" sz="1400"/>
          </a:p>
          <a:p>
            <a:pPr indent="0" lvl="0" marL="0" rtl="0" algn="l">
              <a:spcBef>
                <a:spcPts val="640"/>
              </a:spcBef>
              <a:spcAft>
                <a:spcPts val="0"/>
              </a:spcAft>
              <a:buNone/>
            </a:pPr>
            <a:r>
              <a:rPr b="1" lang="en-GB" sz="1400"/>
              <a:t>Note: </a:t>
            </a:r>
            <a:r>
              <a:rPr lang="en-GB" sz="1400"/>
              <a:t>All of the activities currently listed will need to be performed one way or another to ensure successful transition but how and when is up to you and your organisation.</a:t>
            </a:r>
            <a:endParaRPr sz="1400"/>
          </a:p>
          <a:p>
            <a:pPr indent="0" lvl="0" marL="0" rtl="0" algn="l">
              <a:spcBef>
                <a:spcPts val="640"/>
              </a:spcBef>
              <a:spcAft>
                <a:spcPts val="0"/>
              </a:spcAft>
              <a:buNone/>
            </a:pPr>
            <a:r>
              <a:t/>
            </a:r>
            <a:endParaRPr b="1" sz="1400"/>
          </a:p>
          <a:p>
            <a:pPr indent="0" lvl="0" marL="0" rtl="0" algn="l">
              <a:spcBef>
                <a:spcPts val="640"/>
              </a:spcBef>
              <a:spcAft>
                <a:spcPts val="0"/>
              </a:spcAft>
              <a:buNone/>
            </a:pPr>
            <a:r>
              <a:rPr b="1" lang="en-GB" sz="1400"/>
              <a:t>Best practice:</a:t>
            </a:r>
            <a:r>
              <a:rPr lang="en-GB" sz="1400"/>
              <a:t> Pick and update the relevant slide for your organisation as soon as possible to inform more detailed delivery plan and actions, but treat this as a live document and make sure it is updated throughout the lifecycle of the project. Use the initial version as a baseline to enable discussions around deviations and slippage from initial plan.</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2"/>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a:t>
            </a:r>
            <a:r>
              <a:rPr lang="en-GB"/>
              <a:t>oadmap</a:t>
            </a:r>
            <a:r>
              <a:rPr lang="en-GB"/>
              <a:t> - UI option</a:t>
            </a:r>
            <a:endParaRPr/>
          </a:p>
          <a:p>
            <a:pPr indent="0" lvl="0" marL="0" rtl="0" algn="l">
              <a:spcBef>
                <a:spcPts val="0"/>
              </a:spcBef>
              <a:spcAft>
                <a:spcPts val="0"/>
              </a:spcAft>
              <a:buNone/>
            </a:pPr>
            <a:r>
              <a:rPr lang="en-GB"/>
              <a:t>Early transition</a:t>
            </a:r>
            <a:endParaRPr/>
          </a:p>
        </p:txBody>
      </p:sp>
      <p:graphicFrame>
        <p:nvGraphicFramePr>
          <p:cNvPr id="106" name="Google Shape;106;p22"/>
          <p:cNvGraphicFramePr/>
          <p:nvPr/>
        </p:nvGraphicFramePr>
        <p:xfrm>
          <a:off x="56150" y="1202000"/>
          <a:ext cx="3000000" cy="3000000"/>
        </p:xfrm>
        <a:graphic>
          <a:graphicData uri="http://schemas.openxmlformats.org/drawingml/2006/table">
            <a:tbl>
              <a:tblPr>
                <a:noFill/>
                <a:tableStyleId>{BC5081F5-E6A0-4046-9D6F-C2D2919D7D09}</a:tableStyleId>
              </a:tblPr>
              <a:tblGrid>
                <a:gridCol w="872350"/>
                <a:gridCol w="1405775"/>
                <a:gridCol w="1339175"/>
                <a:gridCol w="1339175"/>
                <a:gridCol w="1339175"/>
                <a:gridCol w="1339175"/>
                <a:gridCol w="1339175"/>
              </a:tblGrid>
              <a:tr h="365725">
                <a:tc rowSpan="2">
                  <a:txBody>
                    <a:bodyPr>
                      <a:noAutofit/>
                    </a:bodyPr>
                    <a:lstStyle/>
                    <a:p>
                      <a:pPr indent="0" lvl="0" marL="0" rtl="0" algn="l">
                        <a:spcBef>
                          <a:spcPts val="0"/>
                        </a:spcBef>
                        <a:spcAft>
                          <a:spcPts val="0"/>
                        </a:spcAft>
                        <a:buNone/>
                      </a:pPr>
                      <a:r>
                        <a:rPr b="1" lang="en-GB" sz="1200">
                          <a:solidFill>
                            <a:srgbClr val="FFFFFF"/>
                          </a:solidFill>
                        </a:rPr>
                        <a:t>Stream</a:t>
                      </a:r>
                      <a:endParaRPr b="1" sz="1200">
                        <a:solidFill>
                          <a:srgbClr val="FFFFFF"/>
                        </a:solidFill>
                      </a:endParaRPr>
                    </a:p>
                  </a:txBody>
                  <a:tcPr marT="91425" marB="91425" marR="91425" marL="91425">
                    <a:solidFill>
                      <a:srgbClr val="1F497D"/>
                    </a:solidFill>
                  </a:tcPr>
                </a:tc>
                <a:tc gridSpan="6">
                  <a:txBody>
                    <a:bodyPr>
                      <a:noAutofit/>
                    </a:bodyPr>
                    <a:lstStyle/>
                    <a:p>
                      <a:pPr indent="0" lvl="0" marL="0" rtl="0" algn="ctr">
                        <a:spcBef>
                          <a:spcPts val="0"/>
                        </a:spcBef>
                        <a:spcAft>
                          <a:spcPts val="0"/>
                        </a:spcAft>
                        <a:buNone/>
                      </a:pPr>
                      <a:r>
                        <a:rPr b="1" lang="en-GB" sz="1200">
                          <a:solidFill>
                            <a:srgbClr val="FFFFFF"/>
                          </a:solidFill>
                        </a:rPr>
                        <a:t>Private beta</a:t>
                      </a:r>
                      <a:endParaRPr b="1" sz="1200">
                        <a:solidFill>
                          <a:srgbClr val="FFFFFF"/>
                        </a:solidFill>
                      </a:endParaRPr>
                    </a:p>
                  </a:txBody>
                  <a:tcPr marT="91425" marB="91425" marR="91425" marL="91425">
                    <a:solidFill>
                      <a:srgbClr val="1F497D"/>
                    </a:solidFill>
                  </a:tcPr>
                </a:tc>
                <a:tc hMerge="1"/>
                <a:tc hMerge="1"/>
                <a:tc hMerge="1"/>
                <a:tc hMerge="1"/>
                <a:tc hMerge="1"/>
              </a:tr>
              <a:tr h="183150">
                <a:tc vMerge="1"/>
                <a:tc>
                  <a:txBody>
                    <a:bodyPr>
                      <a:noAutofit/>
                    </a:bodyPr>
                    <a:lstStyle/>
                    <a:p>
                      <a:pPr indent="0" lvl="0" marL="0" rtl="0" algn="ctr">
                        <a:spcBef>
                          <a:spcPts val="0"/>
                        </a:spcBef>
                        <a:spcAft>
                          <a:spcPts val="0"/>
                        </a:spcAft>
                        <a:buNone/>
                      </a:pPr>
                      <a:r>
                        <a:rPr i="1" lang="en-GB" sz="1100"/>
                        <a:t>May</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Jul</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Aug</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Sep</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Oct</a:t>
                      </a:r>
                      <a:endParaRPr i="1" sz="1100"/>
                    </a:p>
                  </a:txBody>
                  <a:tcPr marT="91425" marB="91425" marR="91425" marL="91425">
                    <a:solidFill>
                      <a:srgbClr val="FCE5CD"/>
                    </a:solidFill>
                  </a:tcPr>
                </a:tc>
              </a:tr>
              <a:tr h="1303825">
                <a:tc>
                  <a:txBody>
                    <a:bodyPr>
                      <a:noAutofit/>
                    </a:bodyPr>
                    <a:lstStyle/>
                    <a:p>
                      <a:pPr indent="0" lvl="0" marL="0" rtl="0" algn="l">
                        <a:spcBef>
                          <a:spcPts val="0"/>
                        </a:spcBef>
                        <a:spcAft>
                          <a:spcPts val="0"/>
                        </a:spcAft>
                        <a:buNone/>
                      </a:pPr>
                      <a:r>
                        <a:rPr lang="en-GB" sz="1100"/>
                        <a:t>Technical adoption</a:t>
                      </a:r>
                      <a:endParaRPr sz="1100"/>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r>
              <a:tr h="1547400">
                <a:tc>
                  <a:txBody>
                    <a:bodyPr>
                      <a:noAutofit/>
                    </a:bodyPr>
                    <a:lstStyle/>
                    <a:p>
                      <a:pPr indent="0" lvl="0" marL="0" rtl="0" algn="l">
                        <a:spcBef>
                          <a:spcPts val="0"/>
                        </a:spcBef>
                        <a:spcAft>
                          <a:spcPts val="0"/>
                        </a:spcAft>
                        <a:buNone/>
                      </a:pPr>
                      <a:r>
                        <a:rPr lang="en-GB" sz="1100"/>
                        <a:t>Business change</a:t>
                      </a:r>
                      <a:endParaRPr sz="1100"/>
                    </a:p>
                  </a:txBody>
                  <a:tcPr marT="91425" marB="91425" marR="91425" marL="91425">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r>
            </a:tbl>
          </a:graphicData>
        </a:graphic>
      </p:graphicFrame>
      <p:sp>
        <p:nvSpPr>
          <p:cNvPr id="107" name="Google Shape;107;p22"/>
          <p:cNvSpPr txBox="1"/>
          <p:nvPr/>
        </p:nvSpPr>
        <p:spPr>
          <a:xfrm>
            <a:off x="4935450" y="138850"/>
            <a:ext cx="40182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980000"/>
                </a:solidFill>
              </a:rPr>
              <a:t>Indicative roadmap - move around and edit activities and their duration where needed to align to your individual circumstances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p:txBody>
      </p:sp>
      <p:sp>
        <p:nvSpPr>
          <p:cNvPr id="108" name="Google Shape;108;p22"/>
          <p:cNvSpPr/>
          <p:nvPr/>
        </p:nvSpPr>
        <p:spPr>
          <a:xfrm>
            <a:off x="5683675" y="866025"/>
            <a:ext cx="737100" cy="310200"/>
          </a:xfrm>
          <a:prstGeom prst="homePlate">
            <a:avLst>
              <a:gd fmla="val 50000" name="adj"/>
            </a:avLst>
          </a:prstGeom>
          <a:solidFill>
            <a:srgbClr val="006435">
              <a:alpha val="6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FFFFF"/>
                </a:solidFill>
              </a:rPr>
              <a:t>Complete</a:t>
            </a:r>
            <a:endParaRPr sz="800">
              <a:solidFill>
                <a:srgbClr val="FFFFFF"/>
              </a:solidFill>
            </a:endParaRPr>
          </a:p>
        </p:txBody>
      </p:sp>
      <p:sp>
        <p:nvSpPr>
          <p:cNvPr id="109" name="Google Shape;109;p22"/>
          <p:cNvSpPr/>
          <p:nvPr/>
        </p:nvSpPr>
        <p:spPr>
          <a:xfrm>
            <a:off x="6479825" y="866025"/>
            <a:ext cx="737100" cy="3102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In progress</a:t>
            </a:r>
            <a:endParaRPr sz="800"/>
          </a:p>
        </p:txBody>
      </p:sp>
      <p:sp>
        <p:nvSpPr>
          <p:cNvPr id="110" name="Google Shape;110;p22"/>
          <p:cNvSpPr/>
          <p:nvPr/>
        </p:nvSpPr>
        <p:spPr>
          <a:xfrm>
            <a:off x="7241825" y="866025"/>
            <a:ext cx="737100" cy="310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Not started</a:t>
            </a:r>
            <a:endParaRPr sz="800"/>
          </a:p>
        </p:txBody>
      </p:sp>
      <p:sp>
        <p:nvSpPr>
          <p:cNvPr id="111" name="Google Shape;111;p22"/>
          <p:cNvSpPr/>
          <p:nvPr/>
        </p:nvSpPr>
        <p:spPr>
          <a:xfrm>
            <a:off x="995100" y="1979100"/>
            <a:ext cx="1178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Check you’re using a supported browser</a:t>
            </a:r>
            <a:endParaRPr sz="800"/>
          </a:p>
        </p:txBody>
      </p:sp>
      <p:sp>
        <p:nvSpPr>
          <p:cNvPr id="112" name="Google Shape;112;p22"/>
          <p:cNvSpPr/>
          <p:nvPr/>
        </p:nvSpPr>
        <p:spPr>
          <a:xfrm>
            <a:off x="2075100" y="197910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Provide DfT with user details</a:t>
            </a:r>
            <a:endParaRPr sz="800"/>
          </a:p>
        </p:txBody>
      </p:sp>
      <p:sp>
        <p:nvSpPr>
          <p:cNvPr id="113" name="Google Shape;113;p22"/>
          <p:cNvSpPr/>
          <p:nvPr/>
        </p:nvSpPr>
        <p:spPr>
          <a:xfrm>
            <a:off x="2933275" y="1979100"/>
            <a:ext cx="10701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to terms of use for test environment</a:t>
            </a:r>
            <a:endParaRPr sz="800"/>
          </a:p>
        </p:txBody>
      </p:sp>
      <p:sp>
        <p:nvSpPr>
          <p:cNvPr id="114" name="Google Shape;114;p22"/>
          <p:cNvSpPr/>
          <p:nvPr/>
        </p:nvSpPr>
        <p:spPr>
          <a:xfrm>
            <a:off x="3867675" y="1979100"/>
            <a:ext cx="1232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Receive user logins for test environment</a:t>
            </a:r>
            <a:endParaRPr sz="800"/>
          </a:p>
        </p:txBody>
      </p:sp>
      <p:sp>
        <p:nvSpPr>
          <p:cNvPr id="115" name="Google Shape;115;p22"/>
          <p:cNvSpPr/>
          <p:nvPr/>
        </p:nvSpPr>
        <p:spPr>
          <a:xfrm>
            <a:off x="568367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Inform DfT when you want to move to production</a:t>
            </a:r>
            <a:endParaRPr sz="800"/>
          </a:p>
        </p:txBody>
      </p:sp>
      <p:sp>
        <p:nvSpPr>
          <p:cNvPr id="116" name="Google Shape;116;p22"/>
          <p:cNvSpPr/>
          <p:nvPr/>
        </p:nvSpPr>
        <p:spPr>
          <a:xfrm>
            <a:off x="7876575" y="23896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T&amp;C and charging model</a:t>
            </a:r>
            <a:endParaRPr sz="800"/>
          </a:p>
        </p:txBody>
      </p:sp>
      <p:sp>
        <p:nvSpPr>
          <p:cNvPr id="117" name="Google Shape;117;p22"/>
          <p:cNvSpPr/>
          <p:nvPr/>
        </p:nvSpPr>
        <p:spPr>
          <a:xfrm>
            <a:off x="6908825" y="2389650"/>
            <a:ext cx="10701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Provide details for additional users</a:t>
            </a:r>
            <a:endParaRPr sz="800"/>
          </a:p>
        </p:txBody>
      </p:sp>
      <p:sp>
        <p:nvSpPr>
          <p:cNvPr id="118" name="Google Shape;118;p22"/>
          <p:cNvSpPr/>
          <p:nvPr/>
        </p:nvSpPr>
        <p:spPr>
          <a:xfrm>
            <a:off x="4286150" y="2389650"/>
            <a:ext cx="1494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Test system in Sandbox and provide feedback</a:t>
            </a:r>
            <a:endParaRPr sz="800"/>
          </a:p>
        </p:txBody>
      </p:sp>
      <p:sp>
        <p:nvSpPr>
          <p:cNvPr id="119" name="Google Shape;119;p22"/>
          <p:cNvSpPr/>
          <p:nvPr/>
        </p:nvSpPr>
        <p:spPr>
          <a:xfrm>
            <a:off x="8745425" y="2637675"/>
            <a:ext cx="284700" cy="310200"/>
          </a:xfrm>
          <a:prstGeom prst="diamond">
            <a:avLst/>
          </a:prstGeom>
          <a:solidFill>
            <a:srgbClr val="00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nvSpPr>
        <p:spPr>
          <a:xfrm>
            <a:off x="8657375" y="2870675"/>
            <a:ext cx="5052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GO-</a:t>
            </a:r>
            <a:endParaRPr b="1" sz="800"/>
          </a:p>
          <a:p>
            <a:pPr indent="0" lvl="0" marL="0" rtl="0" algn="ctr">
              <a:spcBef>
                <a:spcPts val="0"/>
              </a:spcBef>
              <a:spcAft>
                <a:spcPts val="0"/>
              </a:spcAft>
              <a:buNone/>
            </a:pPr>
            <a:r>
              <a:rPr b="1" lang="en-GB" sz="800"/>
              <a:t>LIVE</a:t>
            </a:r>
            <a:endParaRPr b="1" sz="800"/>
          </a:p>
        </p:txBody>
      </p:sp>
      <p:sp>
        <p:nvSpPr>
          <p:cNvPr id="121" name="Google Shape;121;p22"/>
          <p:cNvSpPr/>
          <p:nvPr/>
        </p:nvSpPr>
        <p:spPr>
          <a:xfrm>
            <a:off x="928500" y="3225850"/>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Impact and readiness assessment</a:t>
            </a:r>
            <a:endParaRPr sz="800"/>
          </a:p>
        </p:txBody>
      </p:sp>
      <p:sp>
        <p:nvSpPr>
          <p:cNvPr id="122" name="Google Shape;122;p22"/>
          <p:cNvSpPr/>
          <p:nvPr/>
        </p:nvSpPr>
        <p:spPr>
          <a:xfrm>
            <a:off x="1702825"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Business case sign-off</a:t>
            </a:r>
            <a:endParaRPr sz="800"/>
          </a:p>
        </p:txBody>
      </p:sp>
      <p:sp>
        <p:nvSpPr>
          <p:cNvPr id="123" name="Google Shape;123;p22"/>
          <p:cNvSpPr/>
          <p:nvPr/>
        </p:nvSpPr>
        <p:spPr>
          <a:xfrm>
            <a:off x="258600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delivery plan</a:t>
            </a:r>
            <a:endParaRPr sz="800"/>
          </a:p>
        </p:txBody>
      </p:sp>
      <p:sp>
        <p:nvSpPr>
          <p:cNvPr id="124" name="Google Shape;124;p22"/>
          <p:cNvSpPr/>
          <p:nvPr/>
        </p:nvSpPr>
        <p:spPr>
          <a:xfrm>
            <a:off x="347855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Define benefits and KPIs</a:t>
            </a:r>
            <a:endParaRPr sz="800"/>
          </a:p>
        </p:txBody>
      </p:sp>
      <p:sp>
        <p:nvSpPr>
          <p:cNvPr id="125" name="Google Shape;125;p22"/>
          <p:cNvSpPr/>
          <p:nvPr/>
        </p:nvSpPr>
        <p:spPr>
          <a:xfrm>
            <a:off x="2775875" y="3668675"/>
            <a:ext cx="6021600" cy="2100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Monitor delivery against plan, manage risks and issues and track benefits and KPIs</a:t>
            </a:r>
            <a:endParaRPr sz="800"/>
          </a:p>
        </p:txBody>
      </p:sp>
      <p:sp>
        <p:nvSpPr>
          <p:cNvPr id="126" name="Google Shape;126;p22"/>
          <p:cNvSpPr/>
          <p:nvPr/>
        </p:nvSpPr>
        <p:spPr>
          <a:xfrm>
            <a:off x="928500" y="3957875"/>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Stakeholder analysis</a:t>
            </a:r>
            <a:endParaRPr sz="800"/>
          </a:p>
        </p:txBody>
      </p:sp>
      <p:sp>
        <p:nvSpPr>
          <p:cNvPr id="127" name="Google Shape;127;p22"/>
          <p:cNvSpPr/>
          <p:nvPr/>
        </p:nvSpPr>
        <p:spPr>
          <a:xfrm>
            <a:off x="1702825"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stakeholder strategy</a:t>
            </a:r>
            <a:endParaRPr sz="800"/>
          </a:p>
        </p:txBody>
      </p:sp>
      <p:sp>
        <p:nvSpPr>
          <p:cNvPr id="128" name="Google Shape;128;p22"/>
          <p:cNvSpPr/>
          <p:nvPr/>
        </p:nvSpPr>
        <p:spPr>
          <a:xfrm>
            <a:off x="2586000"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a:t>
            </a:r>
            <a:endParaRPr sz="800"/>
          </a:p>
        </p:txBody>
      </p:sp>
      <p:sp>
        <p:nvSpPr>
          <p:cNvPr id="129" name="Google Shape;129;p22"/>
          <p:cNvSpPr/>
          <p:nvPr/>
        </p:nvSpPr>
        <p:spPr>
          <a:xfrm>
            <a:off x="3478550" y="3957875"/>
            <a:ext cx="1749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 to secure buy-in and support</a:t>
            </a:r>
            <a:endParaRPr sz="800"/>
          </a:p>
        </p:txBody>
      </p:sp>
      <p:sp>
        <p:nvSpPr>
          <p:cNvPr id="130" name="Google Shape;130;p22"/>
          <p:cNvSpPr/>
          <p:nvPr/>
        </p:nvSpPr>
        <p:spPr>
          <a:xfrm>
            <a:off x="3874600" y="4401275"/>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testers</a:t>
            </a:r>
            <a:endParaRPr sz="800"/>
          </a:p>
        </p:txBody>
      </p:sp>
      <p:sp>
        <p:nvSpPr>
          <p:cNvPr id="131" name="Google Shape;131;p22"/>
          <p:cNvSpPr/>
          <p:nvPr/>
        </p:nvSpPr>
        <p:spPr>
          <a:xfrm>
            <a:off x="5100075" y="39672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Review sentiments</a:t>
            </a:r>
            <a:endParaRPr sz="800"/>
          </a:p>
        </p:txBody>
      </p:sp>
      <p:sp>
        <p:nvSpPr>
          <p:cNvPr id="132" name="Google Shape;132;p22"/>
          <p:cNvSpPr/>
          <p:nvPr/>
        </p:nvSpPr>
        <p:spPr>
          <a:xfrm>
            <a:off x="5462875" y="3242675"/>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Second iteration of readiness assessment</a:t>
            </a:r>
            <a:endParaRPr sz="800"/>
          </a:p>
        </p:txBody>
      </p:sp>
      <p:sp>
        <p:nvSpPr>
          <p:cNvPr id="133" name="Google Shape;133;p22"/>
          <p:cNvSpPr/>
          <p:nvPr/>
        </p:nvSpPr>
        <p:spPr>
          <a:xfrm>
            <a:off x="7871375" y="32426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Final  readiness assessment</a:t>
            </a:r>
            <a:endParaRPr sz="800"/>
          </a:p>
        </p:txBody>
      </p:sp>
      <p:sp>
        <p:nvSpPr>
          <p:cNvPr id="134" name="Google Shape;134;p22"/>
          <p:cNvSpPr/>
          <p:nvPr/>
        </p:nvSpPr>
        <p:spPr>
          <a:xfrm>
            <a:off x="5958425" y="3967275"/>
            <a:ext cx="28632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Engage all stakeholders to ensure they are aware of the changes, their role and what that means to them</a:t>
            </a:r>
            <a:endParaRPr sz="800"/>
          </a:p>
        </p:txBody>
      </p:sp>
      <p:sp>
        <p:nvSpPr>
          <p:cNvPr id="135" name="Google Shape;135;p22"/>
          <p:cNvSpPr/>
          <p:nvPr/>
        </p:nvSpPr>
        <p:spPr>
          <a:xfrm>
            <a:off x="6361025" y="4379450"/>
            <a:ext cx="2384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Deliver training to all users: system, processes and ways of working</a:t>
            </a:r>
            <a:endParaRPr sz="800"/>
          </a:p>
        </p:txBody>
      </p:sp>
      <p:sp>
        <p:nvSpPr>
          <p:cNvPr id="136" name="Google Shape;136;p22"/>
          <p:cNvSpPr/>
          <p:nvPr/>
        </p:nvSpPr>
        <p:spPr>
          <a:xfrm>
            <a:off x="4392950" y="3225850"/>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Update processes where needed</a:t>
            </a:r>
            <a:endParaRPr sz="800"/>
          </a:p>
        </p:txBody>
      </p:sp>
      <p:sp>
        <p:nvSpPr>
          <p:cNvPr id="137" name="Google Shape;137;p22"/>
          <p:cNvSpPr/>
          <p:nvPr/>
        </p:nvSpPr>
        <p:spPr>
          <a:xfrm>
            <a:off x="3455400" y="4353600"/>
            <a:ext cx="208800" cy="210000"/>
          </a:xfrm>
          <a:prstGeom prst="diamond">
            <a:avLst/>
          </a:prstGeom>
          <a:solidFill>
            <a:srgbClr val="666666"/>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3022800" y="4457325"/>
            <a:ext cx="9504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Communicate final planto DfT</a:t>
            </a:r>
            <a:endParaRPr b="1" sz="800"/>
          </a:p>
        </p:txBody>
      </p:sp>
      <p:sp>
        <p:nvSpPr>
          <p:cNvPr id="139" name="Google Shape;139;p22"/>
          <p:cNvSpPr/>
          <p:nvPr/>
        </p:nvSpPr>
        <p:spPr>
          <a:xfrm>
            <a:off x="928500" y="4379450"/>
            <a:ext cx="2195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Review and agree transition options and timelines</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1401425" y="215925"/>
            <a:ext cx="43794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a:t>
            </a:r>
            <a:r>
              <a:rPr lang="en-GB"/>
              <a:t>oadmap</a:t>
            </a:r>
            <a:r>
              <a:rPr lang="en-GB"/>
              <a:t> - UI option</a:t>
            </a:r>
            <a:endParaRPr/>
          </a:p>
          <a:p>
            <a:pPr indent="0" lvl="0" marL="0" rtl="0" algn="l">
              <a:spcBef>
                <a:spcPts val="0"/>
              </a:spcBef>
              <a:spcAft>
                <a:spcPts val="0"/>
              </a:spcAft>
              <a:buNone/>
            </a:pPr>
            <a:r>
              <a:rPr lang="en-GB"/>
              <a:t>mid-Public beta transition</a:t>
            </a:r>
            <a:endParaRPr/>
          </a:p>
        </p:txBody>
      </p:sp>
      <p:graphicFrame>
        <p:nvGraphicFramePr>
          <p:cNvPr id="145" name="Google Shape;145;p23"/>
          <p:cNvGraphicFramePr/>
          <p:nvPr/>
        </p:nvGraphicFramePr>
        <p:xfrm>
          <a:off x="56150" y="1202000"/>
          <a:ext cx="3000000" cy="3000000"/>
        </p:xfrm>
        <a:graphic>
          <a:graphicData uri="http://schemas.openxmlformats.org/drawingml/2006/table">
            <a:tbl>
              <a:tblPr>
                <a:noFill/>
                <a:tableStyleId>{BC5081F5-E6A0-4046-9D6F-C2D2919D7D09}</a:tableStyleId>
              </a:tblPr>
              <a:tblGrid>
                <a:gridCol w="783900"/>
                <a:gridCol w="910000"/>
                <a:gridCol w="910000"/>
                <a:gridCol w="910000"/>
                <a:gridCol w="910000"/>
                <a:gridCol w="910000"/>
                <a:gridCol w="910000"/>
                <a:gridCol w="910000"/>
                <a:gridCol w="910000"/>
                <a:gridCol w="910000"/>
              </a:tblGrid>
              <a:tr h="365725">
                <a:tc rowSpan="2">
                  <a:txBody>
                    <a:bodyPr>
                      <a:noAutofit/>
                    </a:bodyPr>
                    <a:lstStyle/>
                    <a:p>
                      <a:pPr indent="0" lvl="0" marL="0" rtl="0" algn="l">
                        <a:spcBef>
                          <a:spcPts val="0"/>
                        </a:spcBef>
                        <a:spcAft>
                          <a:spcPts val="0"/>
                        </a:spcAft>
                        <a:buNone/>
                      </a:pPr>
                      <a:r>
                        <a:rPr b="1" lang="en-GB" sz="1200">
                          <a:solidFill>
                            <a:srgbClr val="FFFFFF"/>
                          </a:solidFill>
                        </a:rPr>
                        <a:t>Stream</a:t>
                      </a:r>
                      <a:endParaRPr b="1" sz="1200">
                        <a:solidFill>
                          <a:srgbClr val="FFFFFF"/>
                        </a:solidFill>
                      </a:endParaRPr>
                    </a:p>
                  </a:txBody>
                  <a:tcPr marT="91425" marB="91425" marR="91425" marL="91425">
                    <a:solidFill>
                      <a:srgbClr val="1F497D"/>
                    </a:solidFill>
                  </a:tcPr>
                </a:tc>
                <a:tc gridSpan="6">
                  <a:txBody>
                    <a:bodyPr>
                      <a:noAutofit/>
                    </a:bodyPr>
                    <a:lstStyle/>
                    <a:p>
                      <a:pPr indent="0" lvl="0" marL="0" rtl="0" algn="ctr">
                        <a:spcBef>
                          <a:spcPts val="0"/>
                        </a:spcBef>
                        <a:spcAft>
                          <a:spcPts val="0"/>
                        </a:spcAft>
                        <a:buNone/>
                      </a:pPr>
                      <a:r>
                        <a:rPr b="1" lang="en-GB" sz="1200">
                          <a:solidFill>
                            <a:srgbClr val="FFFFFF"/>
                          </a:solidFill>
                        </a:rPr>
                        <a:t>Private beta</a:t>
                      </a:r>
                      <a:endParaRPr b="1" sz="1200">
                        <a:solidFill>
                          <a:srgbClr val="FFFFFF"/>
                        </a:solidFill>
                      </a:endParaRPr>
                    </a:p>
                  </a:txBody>
                  <a:tcPr marT="91425" marB="91425" marR="91425" marL="91425">
                    <a:solidFill>
                      <a:srgbClr val="1F497D"/>
                    </a:solidFill>
                  </a:tcPr>
                </a:tc>
                <a:tc hMerge="1"/>
                <a:tc hMerge="1"/>
                <a:tc hMerge="1"/>
                <a:tc hMerge="1"/>
                <a:tc hMerge="1"/>
                <a:tc gridSpan="3">
                  <a:txBody>
                    <a:bodyPr>
                      <a:noAutofit/>
                    </a:bodyPr>
                    <a:lstStyle/>
                    <a:p>
                      <a:pPr indent="0" lvl="0" marL="0" rtl="0" algn="ctr">
                        <a:spcBef>
                          <a:spcPts val="0"/>
                        </a:spcBef>
                        <a:spcAft>
                          <a:spcPts val="0"/>
                        </a:spcAft>
                        <a:buNone/>
                      </a:pPr>
                      <a:r>
                        <a:rPr b="1" lang="en-GB" sz="1200">
                          <a:solidFill>
                            <a:srgbClr val="FFFFFF"/>
                          </a:solidFill>
                        </a:rPr>
                        <a:t>Public beta</a:t>
                      </a:r>
                      <a:endParaRPr b="1" sz="1200">
                        <a:solidFill>
                          <a:srgbClr val="FFFFFF"/>
                        </a:solidFill>
                      </a:endParaRPr>
                    </a:p>
                  </a:txBody>
                  <a:tcPr marT="91425" marB="91425" marR="91425" marL="91425">
                    <a:solidFill>
                      <a:srgbClr val="1F497D"/>
                    </a:solidFill>
                  </a:tcPr>
                </a:tc>
                <a:tc hMerge="1"/>
                <a:tc hMerge="1"/>
              </a:tr>
              <a:tr h="183150">
                <a:tc vMerge="1"/>
                <a:tc>
                  <a:txBody>
                    <a:bodyPr>
                      <a:noAutofit/>
                    </a:bodyPr>
                    <a:lstStyle/>
                    <a:p>
                      <a:pPr indent="0" lvl="0" marL="0" rtl="0" algn="ctr">
                        <a:spcBef>
                          <a:spcPts val="0"/>
                        </a:spcBef>
                        <a:spcAft>
                          <a:spcPts val="0"/>
                        </a:spcAft>
                        <a:buNone/>
                      </a:pPr>
                      <a:r>
                        <a:rPr i="1" lang="en-GB" sz="1100"/>
                        <a:t>May</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Jul</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Aug</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Sep</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Oct</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Nov</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Dec</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Jan</a:t>
                      </a:r>
                      <a:endParaRPr i="1" sz="1100"/>
                    </a:p>
                  </a:txBody>
                  <a:tcPr marT="91425" marB="91425" marR="91425" marL="91425">
                    <a:solidFill>
                      <a:srgbClr val="FCE5CD"/>
                    </a:solidFill>
                  </a:tcPr>
                </a:tc>
              </a:tr>
              <a:tr h="1303825">
                <a:tc>
                  <a:txBody>
                    <a:bodyPr>
                      <a:noAutofit/>
                    </a:bodyPr>
                    <a:lstStyle/>
                    <a:p>
                      <a:pPr indent="0" lvl="0" marL="0" rtl="0" algn="l">
                        <a:spcBef>
                          <a:spcPts val="0"/>
                        </a:spcBef>
                        <a:spcAft>
                          <a:spcPts val="0"/>
                        </a:spcAft>
                        <a:buNone/>
                      </a:pPr>
                      <a:r>
                        <a:rPr lang="en-GB" sz="1100"/>
                        <a:t>Technical adoption</a:t>
                      </a:r>
                      <a:endParaRPr sz="1100"/>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r>
              <a:tr h="1547400">
                <a:tc>
                  <a:txBody>
                    <a:bodyPr>
                      <a:noAutofit/>
                    </a:bodyPr>
                    <a:lstStyle/>
                    <a:p>
                      <a:pPr indent="0" lvl="0" marL="0" rtl="0" algn="l">
                        <a:spcBef>
                          <a:spcPts val="0"/>
                        </a:spcBef>
                        <a:spcAft>
                          <a:spcPts val="0"/>
                        </a:spcAft>
                        <a:buNone/>
                      </a:pPr>
                      <a:r>
                        <a:rPr lang="en-GB" sz="1100"/>
                        <a:t>Business change</a:t>
                      </a:r>
                      <a:endParaRPr sz="1100"/>
                    </a:p>
                  </a:txBody>
                  <a:tcPr marT="91425" marB="91425" marR="91425" marL="91425">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r>
            </a:tbl>
          </a:graphicData>
        </a:graphic>
      </p:graphicFrame>
      <p:sp>
        <p:nvSpPr>
          <p:cNvPr id="146" name="Google Shape;146;p23"/>
          <p:cNvSpPr txBox="1"/>
          <p:nvPr/>
        </p:nvSpPr>
        <p:spPr>
          <a:xfrm>
            <a:off x="5612200" y="-13550"/>
            <a:ext cx="33414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980000"/>
                </a:solidFill>
              </a:rPr>
              <a:t>Indicative roadmap - move around and edit activities and their duration where needed to align to your individual circumstances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p:txBody>
      </p:sp>
      <p:sp>
        <p:nvSpPr>
          <p:cNvPr id="147" name="Google Shape;147;p23"/>
          <p:cNvSpPr/>
          <p:nvPr/>
        </p:nvSpPr>
        <p:spPr>
          <a:xfrm>
            <a:off x="5683675" y="866025"/>
            <a:ext cx="737100" cy="310200"/>
          </a:xfrm>
          <a:prstGeom prst="homePlate">
            <a:avLst>
              <a:gd fmla="val 50000" name="adj"/>
            </a:avLst>
          </a:prstGeom>
          <a:solidFill>
            <a:srgbClr val="006435">
              <a:alpha val="6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FFFFF"/>
                </a:solidFill>
              </a:rPr>
              <a:t>Complete</a:t>
            </a:r>
            <a:endParaRPr sz="800">
              <a:solidFill>
                <a:srgbClr val="FFFFFF"/>
              </a:solidFill>
            </a:endParaRPr>
          </a:p>
        </p:txBody>
      </p:sp>
      <p:sp>
        <p:nvSpPr>
          <p:cNvPr id="148" name="Google Shape;148;p23"/>
          <p:cNvSpPr/>
          <p:nvPr/>
        </p:nvSpPr>
        <p:spPr>
          <a:xfrm>
            <a:off x="6479825" y="866025"/>
            <a:ext cx="737100" cy="3102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In progress</a:t>
            </a:r>
            <a:endParaRPr sz="800"/>
          </a:p>
        </p:txBody>
      </p:sp>
      <p:sp>
        <p:nvSpPr>
          <p:cNvPr id="149" name="Google Shape;149;p23"/>
          <p:cNvSpPr/>
          <p:nvPr/>
        </p:nvSpPr>
        <p:spPr>
          <a:xfrm>
            <a:off x="7241825" y="866025"/>
            <a:ext cx="737100" cy="310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Not started</a:t>
            </a:r>
            <a:endParaRPr sz="800"/>
          </a:p>
        </p:txBody>
      </p:sp>
      <p:sp>
        <p:nvSpPr>
          <p:cNvPr id="150" name="Google Shape;150;p23"/>
          <p:cNvSpPr/>
          <p:nvPr/>
        </p:nvSpPr>
        <p:spPr>
          <a:xfrm>
            <a:off x="995100" y="1979100"/>
            <a:ext cx="1178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Check you’re using a supported browser</a:t>
            </a:r>
            <a:endParaRPr sz="800"/>
          </a:p>
        </p:txBody>
      </p:sp>
      <p:sp>
        <p:nvSpPr>
          <p:cNvPr id="151" name="Google Shape;151;p23"/>
          <p:cNvSpPr/>
          <p:nvPr/>
        </p:nvSpPr>
        <p:spPr>
          <a:xfrm>
            <a:off x="2075100" y="197910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Provide DfT with user details</a:t>
            </a:r>
            <a:endParaRPr sz="800"/>
          </a:p>
        </p:txBody>
      </p:sp>
      <p:sp>
        <p:nvSpPr>
          <p:cNvPr id="152" name="Google Shape;152;p23"/>
          <p:cNvSpPr/>
          <p:nvPr/>
        </p:nvSpPr>
        <p:spPr>
          <a:xfrm>
            <a:off x="2933275" y="1979100"/>
            <a:ext cx="10701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to terms of use for test environment</a:t>
            </a:r>
            <a:endParaRPr sz="800"/>
          </a:p>
        </p:txBody>
      </p:sp>
      <p:sp>
        <p:nvSpPr>
          <p:cNvPr id="153" name="Google Shape;153;p23"/>
          <p:cNvSpPr/>
          <p:nvPr/>
        </p:nvSpPr>
        <p:spPr>
          <a:xfrm>
            <a:off x="3867675" y="1979100"/>
            <a:ext cx="1232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Receive user logins for test environment</a:t>
            </a:r>
            <a:endParaRPr sz="800"/>
          </a:p>
        </p:txBody>
      </p:sp>
      <p:sp>
        <p:nvSpPr>
          <p:cNvPr id="154" name="Google Shape;154;p23"/>
          <p:cNvSpPr/>
          <p:nvPr/>
        </p:nvSpPr>
        <p:spPr>
          <a:xfrm>
            <a:off x="568367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Inform DfT when you want to move to production</a:t>
            </a:r>
            <a:endParaRPr sz="800"/>
          </a:p>
        </p:txBody>
      </p:sp>
      <p:sp>
        <p:nvSpPr>
          <p:cNvPr id="155" name="Google Shape;155;p23"/>
          <p:cNvSpPr/>
          <p:nvPr/>
        </p:nvSpPr>
        <p:spPr>
          <a:xfrm>
            <a:off x="7876575" y="23896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T&amp;C and charging model</a:t>
            </a:r>
            <a:endParaRPr sz="800"/>
          </a:p>
        </p:txBody>
      </p:sp>
      <p:sp>
        <p:nvSpPr>
          <p:cNvPr id="156" name="Google Shape;156;p23"/>
          <p:cNvSpPr/>
          <p:nvPr/>
        </p:nvSpPr>
        <p:spPr>
          <a:xfrm>
            <a:off x="6908825" y="2389650"/>
            <a:ext cx="10701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Provide details for additional users</a:t>
            </a:r>
            <a:endParaRPr sz="800"/>
          </a:p>
        </p:txBody>
      </p:sp>
      <p:sp>
        <p:nvSpPr>
          <p:cNvPr id="157" name="Google Shape;157;p23"/>
          <p:cNvSpPr/>
          <p:nvPr/>
        </p:nvSpPr>
        <p:spPr>
          <a:xfrm>
            <a:off x="4286150" y="2389650"/>
            <a:ext cx="1494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Test system in Sandbox and provide feedback</a:t>
            </a:r>
            <a:endParaRPr sz="800"/>
          </a:p>
        </p:txBody>
      </p:sp>
      <p:sp>
        <p:nvSpPr>
          <p:cNvPr id="158" name="Google Shape;158;p23"/>
          <p:cNvSpPr/>
          <p:nvPr/>
        </p:nvSpPr>
        <p:spPr>
          <a:xfrm>
            <a:off x="8745425" y="2637675"/>
            <a:ext cx="284700" cy="310200"/>
          </a:xfrm>
          <a:prstGeom prst="diamond">
            <a:avLst/>
          </a:prstGeom>
          <a:solidFill>
            <a:srgbClr val="00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nvSpPr>
        <p:spPr>
          <a:xfrm>
            <a:off x="8657375" y="2870675"/>
            <a:ext cx="5052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GO-</a:t>
            </a:r>
            <a:endParaRPr b="1" sz="800"/>
          </a:p>
          <a:p>
            <a:pPr indent="0" lvl="0" marL="0" rtl="0" algn="ctr">
              <a:spcBef>
                <a:spcPts val="0"/>
              </a:spcBef>
              <a:spcAft>
                <a:spcPts val="0"/>
              </a:spcAft>
              <a:buNone/>
            </a:pPr>
            <a:r>
              <a:rPr b="1" lang="en-GB" sz="800"/>
              <a:t>LIVE</a:t>
            </a:r>
            <a:endParaRPr b="1" sz="800"/>
          </a:p>
        </p:txBody>
      </p:sp>
      <p:sp>
        <p:nvSpPr>
          <p:cNvPr id="160" name="Google Shape;160;p23"/>
          <p:cNvSpPr/>
          <p:nvPr/>
        </p:nvSpPr>
        <p:spPr>
          <a:xfrm>
            <a:off x="928500" y="3225850"/>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Impact and readiness assessment</a:t>
            </a:r>
            <a:endParaRPr sz="800"/>
          </a:p>
        </p:txBody>
      </p:sp>
      <p:sp>
        <p:nvSpPr>
          <p:cNvPr id="161" name="Google Shape;161;p23"/>
          <p:cNvSpPr/>
          <p:nvPr/>
        </p:nvSpPr>
        <p:spPr>
          <a:xfrm>
            <a:off x="1702825"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Business case sign-off</a:t>
            </a:r>
            <a:endParaRPr sz="800"/>
          </a:p>
        </p:txBody>
      </p:sp>
      <p:sp>
        <p:nvSpPr>
          <p:cNvPr id="162" name="Google Shape;162;p23"/>
          <p:cNvSpPr/>
          <p:nvPr/>
        </p:nvSpPr>
        <p:spPr>
          <a:xfrm>
            <a:off x="258600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delivery plan</a:t>
            </a:r>
            <a:endParaRPr sz="800"/>
          </a:p>
        </p:txBody>
      </p:sp>
      <p:sp>
        <p:nvSpPr>
          <p:cNvPr id="163" name="Google Shape;163;p23"/>
          <p:cNvSpPr/>
          <p:nvPr/>
        </p:nvSpPr>
        <p:spPr>
          <a:xfrm>
            <a:off x="347855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Define benefits and KPIs</a:t>
            </a:r>
            <a:endParaRPr sz="800"/>
          </a:p>
        </p:txBody>
      </p:sp>
      <p:sp>
        <p:nvSpPr>
          <p:cNvPr id="164" name="Google Shape;164;p23"/>
          <p:cNvSpPr/>
          <p:nvPr/>
        </p:nvSpPr>
        <p:spPr>
          <a:xfrm>
            <a:off x="2775875" y="3668675"/>
            <a:ext cx="6021600" cy="2100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Monitor delivery against plan, manage risks and issues and track benefits and KPIs</a:t>
            </a:r>
            <a:endParaRPr sz="800"/>
          </a:p>
        </p:txBody>
      </p:sp>
      <p:sp>
        <p:nvSpPr>
          <p:cNvPr id="165" name="Google Shape;165;p23"/>
          <p:cNvSpPr/>
          <p:nvPr/>
        </p:nvSpPr>
        <p:spPr>
          <a:xfrm>
            <a:off x="928500" y="3957875"/>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Stakeholder analysis</a:t>
            </a:r>
            <a:endParaRPr sz="800"/>
          </a:p>
        </p:txBody>
      </p:sp>
      <p:sp>
        <p:nvSpPr>
          <p:cNvPr id="166" name="Google Shape;166;p23"/>
          <p:cNvSpPr/>
          <p:nvPr/>
        </p:nvSpPr>
        <p:spPr>
          <a:xfrm>
            <a:off x="1702825"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stakeholder strategy</a:t>
            </a:r>
            <a:endParaRPr sz="800"/>
          </a:p>
        </p:txBody>
      </p:sp>
      <p:sp>
        <p:nvSpPr>
          <p:cNvPr id="167" name="Google Shape;167;p23"/>
          <p:cNvSpPr/>
          <p:nvPr/>
        </p:nvSpPr>
        <p:spPr>
          <a:xfrm>
            <a:off x="2586000"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a:t>
            </a:r>
            <a:endParaRPr sz="800"/>
          </a:p>
        </p:txBody>
      </p:sp>
      <p:sp>
        <p:nvSpPr>
          <p:cNvPr id="168" name="Google Shape;168;p23"/>
          <p:cNvSpPr/>
          <p:nvPr/>
        </p:nvSpPr>
        <p:spPr>
          <a:xfrm>
            <a:off x="3478550" y="3957875"/>
            <a:ext cx="1749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 to secure buy-in and support</a:t>
            </a:r>
            <a:endParaRPr sz="800"/>
          </a:p>
        </p:txBody>
      </p:sp>
      <p:sp>
        <p:nvSpPr>
          <p:cNvPr id="169" name="Google Shape;169;p23"/>
          <p:cNvSpPr/>
          <p:nvPr/>
        </p:nvSpPr>
        <p:spPr>
          <a:xfrm>
            <a:off x="3874600" y="4401275"/>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testers</a:t>
            </a:r>
            <a:endParaRPr sz="800"/>
          </a:p>
        </p:txBody>
      </p:sp>
      <p:sp>
        <p:nvSpPr>
          <p:cNvPr id="170" name="Google Shape;170;p23"/>
          <p:cNvSpPr/>
          <p:nvPr/>
        </p:nvSpPr>
        <p:spPr>
          <a:xfrm>
            <a:off x="5100075" y="39672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Review sentiments</a:t>
            </a:r>
            <a:endParaRPr sz="800"/>
          </a:p>
        </p:txBody>
      </p:sp>
      <p:sp>
        <p:nvSpPr>
          <p:cNvPr id="171" name="Google Shape;171;p23"/>
          <p:cNvSpPr/>
          <p:nvPr/>
        </p:nvSpPr>
        <p:spPr>
          <a:xfrm>
            <a:off x="5462875" y="3242675"/>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Second iteration of readiness assessment</a:t>
            </a:r>
            <a:endParaRPr sz="800"/>
          </a:p>
        </p:txBody>
      </p:sp>
      <p:sp>
        <p:nvSpPr>
          <p:cNvPr id="172" name="Google Shape;172;p23"/>
          <p:cNvSpPr/>
          <p:nvPr/>
        </p:nvSpPr>
        <p:spPr>
          <a:xfrm>
            <a:off x="7871375" y="32426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Final  readiness assessment</a:t>
            </a:r>
            <a:endParaRPr sz="800"/>
          </a:p>
        </p:txBody>
      </p:sp>
      <p:sp>
        <p:nvSpPr>
          <p:cNvPr id="173" name="Google Shape;173;p23"/>
          <p:cNvSpPr/>
          <p:nvPr/>
        </p:nvSpPr>
        <p:spPr>
          <a:xfrm>
            <a:off x="5958425" y="3967275"/>
            <a:ext cx="28632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all stakeholders to ensure they are aware of the changes, their role and what that means to them</a:t>
            </a:r>
            <a:endParaRPr sz="800"/>
          </a:p>
        </p:txBody>
      </p:sp>
      <p:sp>
        <p:nvSpPr>
          <p:cNvPr id="174" name="Google Shape;174;p23"/>
          <p:cNvSpPr/>
          <p:nvPr/>
        </p:nvSpPr>
        <p:spPr>
          <a:xfrm>
            <a:off x="6361025" y="4379450"/>
            <a:ext cx="2384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all users: system, processes and ways of working</a:t>
            </a:r>
            <a:endParaRPr sz="800"/>
          </a:p>
        </p:txBody>
      </p:sp>
      <p:sp>
        <p:nvSpPr>
          <p:cNvPr id="175" name="Google Shape;175;p23"/>
          <p:cNvSpPr/>
          <p:nvPr/>
        </p:nvSpPr>
        <p:spPr>
          <a:xfrm>
            <a:off x="4392950" y="3225850"/>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Update processes where needed</a:t>
            </a:r>
            <a:endParaRPr sz="800"/>
          </a:p>
        </p:txBody>
      </p:sp>
      <p:sp>
        <p:nvSpPr>
          <p:cNvPr id="176" name="Google Shape;176;p23"/>
          <p:cNvSpPr/>
          <p:nvPr/>
        </p:nvSpPr>
        <p:spPr>
          <a:xfrm>
            <a:off x="3455400" y="4353600"/>
            <a:ext cx="208800" cy="210000"/>
          </a:xfrm>
          <a:prstGeom prst="diamond">
            <a:avLst/>
          </a:prstGeom>
          <a:solidFill>
            <a:srgbClr val="666666"/>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txBox="1"/>
          <p:nvPr/>
        </p:nvSpPr>
        <p:spPr>
          <a:xfrm>
            <a:off x="3022800" y="4457325"/>
            <a:ext cx="9504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Communicate final planto DfT</a:t>
            </a:r>
            <a:endParaRPr b="1" sz="800"/>
          </a:p>
        </p:txBody>
      </p:sp>
      <p:sp>
        <p:nvSpPr>
          <p:cNvPr id="178" name="Google Shape;178;p23"/>
          <p:cNvSpPr/>
          <p:nvPr/>
        </p:nvSpPr>
        <p:spPr>
          <a:xfrm>
            <a:off x="928500" y="4379450"/>
            <a:ext cx="2195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Review and agree transition options and timelines</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a:t>
            </a:r>
            <a:r>
              <a:rPr lang="en-GB"/>
              <a:t>oadmap</a:t>
            </a:r>
            <a:r>
              <a:rPr lang="en-GB"/>
              <a:t> - UI option</a:t>
            </a:r>
            <a:endParaRPr/>
          </a:p>
          <a:p>
            <a:pPr indent="0" lvl="0" marL="0" rtl="0" algn="l">
              <a:spcBef>
                <a:spcPts val="0"/>
              </a:spcBef>
              <a:spcAft>
                <a:spcPts val="0"/>
              </a:spcAft>
              <a:buNone/>
            </a:pPr>
            <a:r>
              <a:rPr lang="en-GB"/>
              <a:t>Late transition</a:t>
            </a:r>
            <a:endParaRPr/>
          </a:p>
        </p:txBody>
      </p:sp>
      <p:graphicFrame>
        <p:nvGraphicFramePr>
          <p:cNvPr id="184" name="Google Shape;184;p24"/>
          <p:cNvGraphicFramePr/>
          <p:nvPr/>
        </p:nvGraphicFramePr>
        <p:xfrm>
          <a:off x="56150" y="1202000"/>
          <a:ext cx="3000000" cy="3000000"/>
        </p:xfrm>
        <a:graphic>
          <a:graphicData uri="http://schemas.openxmlformats.org/drawingml/2006/table">
            <a:tbl>
              <a:tblPr>
                <a:noFill/>
                <a:tableStyleId>{BC5081F5-E6A0-4046-9D6F-C2D2919D7D09}</a:tableStyleId>
              </a:tblPr>
              <a:tblGrid>
                <a:gridCol w="872350"/>
                <a:gridCol w="736525"/>
                <a:gridCol w="736525"/>
                <a:gridCol w="736525"/>
                <a:gridCol w="736525"/>
                <a:gridCol w="736525"/>
                <a:gridCol w="736525"/>
                <a:gridCol w="736525"/>
                <a:gridCol w="736525"/>
                <a:gridCol w="736525"/>
                <a:gridCol w="736525"/>
                <a:gridCol w="736525"/>
              </a:tblGrid>
              <a:tr h="365725">
                <a:tc rowSpan="2">
                  <a:txBody>
                    <a:bodyPr>
                      <a:noAutofit/>
                    </a:bodyPr>
                    <a:lstStyle/>
                    <a:p>
                      <a:pPr indent="0" lvl="0" marL="0" rtl="0" algn="l">
                        <a:spcBef>
                          <a:spcPts val="0"/>
                        </a:spcBef>
                        <a:spcAft>
                          <a:spcPts val="0"/>
                        </a:spcAft>
                        <a:buNone/>
                      </a:pPr>
                      <a:r>
                        <a:rPr b="1" lang="en-GB" sz="1200">
                          <a:solidFill>
                            <a:srgbClr val="FFFFFF"/>
                          </a:solidFill>
                        </a:rPr>
                        <a:t>Stream</a:t>
                      </a:r>
                      <a:endParaRPr b="1" sz="1200">
                        <a:solidFill>
                          <a:srgbClr val="FFFFFF"/>
                        </a:solidFill>
                      </a:endParaRPr>
                    </a:p>
                  </a:txBody>
                  <a:tcPr marT="91425" marB="91425" marR="91425" marL="91425">
                    <a:solidFill>
                      <a:srgbClr val="1F497D"/>
                    </a:solidFill>
                  </a:tcPr>
                </a:tc>
                <a:tc gridSpan="6">
                  <a:txBody>
                    <a:bodyPr>
                      <a:noAutofit/>
                    </a:bodyPr>
                    <a:lstStyle/>
                    <a:p>
                      <a:pPr indent="0" lvl="0" marL="0" rtl="0" algn="ctr">
                        <a:spcBef>
                          <a:spcPts val="0"/>
                        </a:spcBef>
                        <a:spcAft>
                          <a:spcPts val="0"/>
                        </a:spcAft>
                        <a:buNone/>
                      </a:pPr>
                      <a:r>
                        <a:rPr b="1" lang="en-GB" sz="1200">
                          <a:solidFill>
                            <a:srgbClr val="FFFFFF"/>
                          </a:solidFill>
                        </a:rPr>
                        <a:t>Private beta</a:t>
                      </a:r>
                      <a:endParaRPr b="1" sz="1200">
                        <a:solidFill>
                          <a:srgbClr val="FFFFFF"/>
                        </a:solidFill>
                      </a:endParaRPr>
                    </a:p>
                  </a:txBody>
                  <a:tcPr marT="91425" marB="91425" marR="91425" marL="91425">
                    <a:solidFill>
                      <a:srgbClr val="1F497D"/>
                    </a:solidFill>
                  </a:tcPr>
                </a:tc>
                <a:tc hMerge="1"/>
                <a:tc hMerge="1"/>
                <a:tc hMerge="1"/>
                <a:tc hMerge="1"/>
                <a:tc hMerge="1"/>
                <a:tc gridSpan="5">
                  <a:txBody>
                    <a:bodyPr>
                      <a:noAutofit/>
                    </a:bodyPr>
                    <a:lstStyle/>
                    <a:p>
                      <a:pPr indent="0" lvl="0" marL="0" rtl="0" algn="ctr">
                        <a:spcBef>
                          <a:spcPts val="0"/>
                        </a:spcBef>
                        <a:spcAft>
                          <a:spcPts val="0"/>
                        </a:spcAft>
                        <a:buNone/>
                      </a:pPr>
                      <a:r>
                        <a:rPr b="1" lang="en-GB" sz="1200">
                          <a:solidFill>
                            <a:srgbClr val="FFFFFF"/>
                          </a:solidFill>
                        </a:rPr>
                        <a:t>Public beta</a:t>
                      </a:r>
                      <a:endParaRPr b="1" sz="1200">
                        <a:solidFill>
                          <a:srgbClr val="FFFFFF"/>
                        </a:solidFill>
                      </a:endParaRPr>
                    </a:p>
                  </a:txBody>
                  <a:tcPr marT="91425" marB="91425" marR="91425" marL="91425">
                    <a:solidFill>
                      <a:srgbClr val="1F497D"/>
                    </a:solidFill>
                  </a:tcPr>
                </a:tc>
                <a:tc hMerge="1"/>
                <a:tc hMerge="1"/>
                <a:tc hMerge="1"/>
                <a:tc hMerge="1"/>
              </a:tr>
              <a:tr h="183150">
                <a:tc vMerge="1"/>
                <a:tc>
                  <a:txBody>
                    <a:bodyPr>
                      <a:noAutofit/>
                    </a:bodyPr>
                    <a:lstStyle/>
                    <a:p>
                      <a:pPr indent="0" lvl="0" marL="0" rtl="0" algn="ctr">
                        <a:spcBef>
                          <a:spcPts val="0"/>
                        </a:spcBef>
                        <a:spcAft>
                          <a:spcPts val="0"/>
                        </a:spcAft>
                        <a:buNone/>
                      </a:pPr>
                      <a:r>
                        <a:rPr i="1" lang="en-GB" sz="1100"/>
                        <a:t>May</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Jul</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Aug</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Sep</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Oct</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Nov</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Dec</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Jan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Feb</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Mar</a:t>
                      </a:r>
                      <a:endParaRPr i="1" sz="1100"/>
                    </a:p>
                  </a:txBody>
                  <a:tcPr marT="91425" marB="91425" marR="91425" marL="91425">
                    <a:solidFill>
                      <a:srgbClr val="FCE5CD"/>
                    </a:solidFill>
                  </a:tcPr>
                </a:tc>
              </a:tr>
              <a:tr h="1303825">
                <a:tc>
                  <a:txBody>
                    <a:bodyPr>
                      <a:noAutofit/>
                    </a:bodyPr>
                    <a:lstStyle/>
                    <a:p>
                      <a:pPr indent="0" lvl="0" marL="0" rtl="0" algn="l">
                        <a:spcBef>
                          <a:spcPts val="0"/>
                        </a:spcBef>
                        <a:spcAft>
                          <a:spcPts val="0"/>
                        </a:spcAft>
                        <a:buNone/>
                      </a:pPr>
                      <a:r>
                        <a:rPr lang="en-GB" sz="1100"/>
                        <a:t>Technical adoption</a:t>
                      </a:r>
                      <a:endParaRPr sz="1100"/>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r>
              <a:tr h="1547400">
                <a:tc>
                  <a:txBody>
                    <a:bodyPr>
                      <a:noAutofit/>
                    </a:bodyPr>
                    <a:lstStyle/>
                    <a:p>
                      <a:pPr indent="0" lvl="0" marL="0" rtl="0" algn="l">
                        <a:spcBef>
                          <a:spcPts val="0"/>
                        </a:spcBef>
                        <a:spcAft>
                          <a:spcPts val="0"/>
                        </a:spcAft>
                        <a:buNone/>
                      </a:pPr>
                      <a:r>
                        <a:rPr lang="en-GB" sz="1100"/>
                        <a:t>Business change</a:t>
                      </a:r>
                      <a:endParaRPr sz="1100"/>
                    </a:p>
                  </a:txBody>
                  <a:tcPr marT="91425" marB="91425" marR="91425" marL="91425">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r>
            </a:tbl>
          </a:graphicData>
        </a:graphic>
      </p:graphicFrame>
      <p:sp>
        <p:nvSpPr>
          <p:cNvPr id="185" name="Google Shape;185;p24"/>
          <p:cNvSpPr txBox="1"/>
          <p:nvPr/>
        </p:nvSpPr>
        <p:spPr>
          <a:xfrm>
            <a:off x="4935450" y="138850"/>
            <a:ext cx="40182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980000"/>
                </a:solidFill>
              </a:rPr>
              <a:t>Indicative roadmap - move around and edit activities and their duration where needed to align to your individual circumstances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p:txBody>
      </p:sp>
      <p:sp>
        <p:nvSpPr>
          <p:cNvPr id="186" name="Google Shape;186;p24"/>
          <p:cNvSpPr/>
          <p:nvPr/>
        </p:nvSpPr>
        <p:spPr>
          <a:xfrm>
            <a:off x="5683675" y="866025"/>
            <a:ext cx="737100" cy="310200"/>
          </a:xfrm>
          <a:prstGeom prst="homePlate">
            <a:avLst>
              <a:gd fmla="val 50000" name="adj"/>
            </a:avLst>
          </a:prstGeom>
          <a:solidFill>
            <a:srgbClr val="006435">
              <a:alpha val="6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FFFFF"/>
                </a:solidFill>
              </a:rPr>
              <a:t>Complete</a:t>
            </a:r>
            <a:endParaRPr sz="800">
              <a:solidFill>
                <a:srgbClr val="FFFFFF"/>
              </a:solidFill>
            </a:endParaRPr>
          </a:p>
        </p:txBody>
      </p:sp>
      <p:sp>
        <p:nvSpPr>
          <p:cNvPr id="187" name="Google Shape;187;p24"/>
          <p:cNvSpPr/>
          <p:nvPr/>
        </p:nvSpPr>
        <p:spPr>
          <a:xfrm>
            <a:off x="6479825" y="866025"/>
            <a:ext cx="737100" cy="3102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In progress</a:t>
            </a:r>
            <a:endParaRPr sz="800"/>
          </a:p>
        </p:txBody>
      </p:sp>
      <p:sp>
        <p:nvSpPr>
          <p:cNvPr id="188" name="Google Shape;188;p24"/>
          <p:cNvSpPr/>
          <p:nvPr/>
        </p:nvSpPr>
        <p:spPr>
          <a:xfrm>
            <a:off x="7241825" y="866025"/>
            <a:ext cx="737100" cy="310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Not started</a:t>
            </a:r>
            <a:endParaRPr sz="800"/>
          </a:p>
        </p:txBody>
      </p:sp>
      <p:sp>
        <p:nvSpPr>
          <p:cNvPr id="189" name="Google Shape;189;p24"/>
          <p:cNvSpPr/>
          <p:nvPr/>
        </p:nvSpPr>
        <p:spPr>
          <a:xfrm>
            <a:off x="995100" y="1979100"/>
            <a:ext cx="1178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Check you’re using a supported browser</a:t>
            </a:r>
            <a:endParaRPr sz="800"/>
          </a:p>
        </p:txBody>
      </p:sp>
      <p:sp>
        <p:nvSpPr>
          <p:cNvPr id="190" name="Google Shape;190;p24"/>
          <p:cNvSpPr/>
          <p:nvPr/>
        </p:nvSpPr>
        <p:spPr>
          <a:xfrm>
            <a:off x="2075100" y="197910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Provide DfT with user details</a:t>
            </a:r>
            <a:endParaRPr sz="800"/>
          </a:p>
        </p:txBody>
      </p:sp>
      <p:sp>
        <p:nvSpPr>
          <p:cNvPr id="191" name="Google Shape;191;p24"/>
          <p:cNvSpPr/>
          <p:nvPr/>
        </p:nvSpPr>
        <p:spPr>
          <a:xfrm>
            <a:off x="2933275" y="1979100"/>
            <a:ext cx="10701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to terms of use for test environment</a:t>
            </a:r>
            <a:endParaRPr sz="800"/>
          </a:p>
        </p:txBody>
      </p:sp>
      <p:sp>
        <p:nvSpPr>
          <p:cNvPr id="192" name="Google Shape;192;p24"/>
          <p:cNvSpPr/>
          <p:nvPr/>
        </p:nvSpPr>
        <p:spPr>
          <a:xfrm>
            <a:off x="3867675" y="1979100"/>
            <a:ext cx="1232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Receive user logins for test environment</a:t>
            </a:r>
            <a:endParaRPr sz="800"/>
          </a:p>
        </p:txBody>
      </p:sp>
      <p:sp>
        <p:nvSpPr>
          <p:cNvPr id="193" name="Google Shape;193;p24"/>
          <p:cNvSpPr/>
          <p:nvPr/>
        </p:nvSpPr>
        <p:spPr>
          <a:xfrm>
            <a:off x="568367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Inform DfT when you want to move to production</a:t>
            </a:r>
            <a:endParaRPr sz="800"/>
          </a:p>
        </p:txBody>
      </p:sp>
      <p:sp>
        <p:nvSpPr>
          <p:cNvPr id="194" name="Google Shape;194;p24"/>
          <p:cNvSpPr/>
          <p:nvPr/>
        </p:nvSpPr>
        <p:spPr>
          <a:xfrm>
            <a:off x="7876575" y="23896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T&amp;C and charging model</a:t>
            </a:r>
            <a:endParaRPr sz="800"/>
          </a:p>
        </p:txBody>
      </p:sp>
      <p:sp>
        <p:nvSpPr>
          <p:cNvPr id="195" name="Google Shape;195;p24"/>
          <p:cNvSpPr/>
          <p:nvPr/>
        </p:nvSpPr>
        <p:spPr>
          <a:xfrm>
            <a:off x="6908825" y="2389650"/>
            <a:ext cx="10701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Provide details for additional users</a:t>
            </a:r>
            <a:endParaRPr sz="800"/>
          </a:p>
        </p:txBody>
      </p:sp>
      <p:sp>
        <p:nvSpPr>
          <p:cNvPr id="196" name="Google Shape;196;p24"/>
          <p:cNvSpPr/>
          <p:nvPr/>
        </p:nvSpPr>
        <p:spPr>
          <a:xfrm>
            <a:off x="4286150" y="2389650"/>
            <a:ext cx="1494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Test system in Sandbox and provide feedback</a:t>
            </a:r>
            <a:endParaRPr sz="800"/>
          </a:p>
        </p:txBody>
      </p:sp>
      <p:sp>
        <p:nvSpPr>
          <p:cNvPr id="197" name="Google Shape;197;p24"/>
          <p:cNvSpPr/>
          <p:nvPr/>
        </p:nvSpPr>
        <p:spPr>
          <a:xfrm>
            <a:off x="8745425" y="2637675"/>
            <a:ext cx="284700" cy="310200"/>
          </a:xfrm>
          <a:prstGeom prst="diamond">
            <a:avLst/>
          </a:prstGeom>
          <a:solidFill>
            <a:srgbClr val="00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txBox="1"/>
          <p:nvPr/>
        </p:nvSpPr>
        <p:spPr>
          <a:xfrm>
            <a:off x="8657375" y="2870675"/>
            <a:ext cx="5052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GO-</a:t>
            </a:r>
            <a:endParaRPr b="1" sz="800"/>
          </a:p>
          <a:p>
            <a:pPr indent="0" lvl="0" marL="0" rtl="0" algn="ctr">
              <a:spcBef>
                <a:spcPts val="0"/>
              </a:spcBef>
              <a:spcAft>
                <a:spcPts val="0"/>
              </a:spcAft>
              <a:buNone/>
            </a:pPr>
            <a:r>
              <a:rPr b="1" lang="en-GB" sz="800"/>
              <a:t>LIVE</a:t>
            </a:r>
            <a:endParaRPr b="1" sz="800"/>
          </a:p>
        </p:txBody>
      </p:sp>
      <p:sp>
        <p:nvSpPr>
          <p:cNvPr id="199" name="Google Shape;199;p24"/>
          <p:cNvSpPr/>
          <p:nvPr/>
        </p:nvSpPr>
        <p:spPr>
          <a:xfrm>
            <a:off x="928500" y="3225850"/>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Impact and readiness assessment</a:t>
            </a:r>
            <a:endParaRPr sz="800"/>
          </a:p>
        </p:txBody>
      </p:sp>
      <p:sp>
        <p:nvSpPr>
          <p:cNvPr id="200" name="Google Shape;200;p24"/>
          <p:cNvSpPr/>
          <p:nvPr/>
        </p:nvSpPr>
        <p:spPr>
          <a:xfrm>
            <a:off x="1702825"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Business case sign-off</a:t>
            </a:r>
            <a:endParaRPr sz="800"/>
          </a:p>
        </p:txBody>
      </p:sp>
      <p:sp>
        <p:nvSpPr>
          <p:cNvPr id="201" name="Google Shape;201;p24"/>
          <p:cNvSpPr/>
          <p:nvPr/>
        </p:nvSpPr>
        <p:spPr>
          <a:xfrm>
            <a:off x="258600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delivery plan</a:t>
            </a:r>
            <a:endParaRPr sz="800"/>
          </a:p>
        </p:txBody>
      </p:sp>
      <p:sp>
        <p:nvSpPr>
          <p:cNvPr id="202" name="Google Shape;202;p24"/>
          <p:cNvSpPr/>
          <p:nvPr/>
        </p:nvSpPr>
        <p:spPr>
          <a:xfrm>
            <a:off x="347855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Define benefits and KPIs</a:t>
            </a:r>
            <a:endParaRPr sz="800"/>
          </a:p>
        </p:txBody>
      </p:sp>
      <p:sp>
        <p:nvSpPr>
          <p:cNvPr id="203" name="Google Shape;203;p24"/>
          <p:cNvSpPr/>
          <p:nvPr/>
        </p:nvSpPr>
        <p:spPr>
          <a:xfrm>
            <a:off x="2775875" y="3668675"/>
            <a:ext cx="6021600" cy="2100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Monitor </a:t>
            </a:r>
            <a:r>
              <a:rPr lang="en-GB" sz="800"/>
              <a:t>delivery against plan, manage risks and issues and track benefits and KPIs</a:t>
            </a:r>
            <a:endParaRPr sz="800"/>
          </a:p>
        </p:txBody>
      </p:sp>
      <p:sp>
        <p:nvSpPr>
          <p:cNvPr id="204" name="Google Shape;204;p24"/>
          <p:cNvSpPr/>
          <p:nvPr/>
        </p:nvSpPr>
        <p:spPr>
          <a:xfrm>
            <a:off x="928500" y="3957875"/>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Stakeholder analysis</a:t>
            </a:r>
            <a:endParaRPr sz="800"/>
          </a:p>
        </p:txBody>
      </p:sp>
      <p:sp>
        <p:nvSpPr>
          <p:cNvPr id="205" name="Google Shape;205;p24"/>
          <p:cNvSpPr/>
          <p:nvPr/>
        </p:nvSpPr>
        <p:spPr>
          <a:xfrm>
            <a:off x="1702825"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stakeholder strategy</a:t>
            </a:r>
            <a:endParaRPr sz="800"/>
          </a:p>
        </p:txBody>
      </p:sp>
      <p:sp>
        <p:nvSpPr>
          <p:cNvPr id="206" name="Google Shape;206;p24"/>
          <p:cNvSpPr/>
          <p:nvPr/>
        </p:nvSpPr>
        <p:spPr>
          <a:xfrm>
            <a:off x="2586000"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a:t>
            </a:r>
            <a:endParaRPr sz="800"/>
          </a:p>
        </p:txBody>
      </p:sp>
      <p:sp>
        <p:nvSpPr>
          <p:cNvPr id="207" name="Google Shape;207;p24"/>
          <p:cNvSpPr/>
          <p:nvPr/>
        </p:nvSpPr>
        <p:spPr>
          <a:xfrm>
            <a:off x="3478550" y="3957875"/>
            <a:ext cx="1749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 to secure buy-in and support</a:t>
            </a:r>
            <a:endParaRPr sz="800"/>
          </a:p>
        </p:txBody>
      </p:sp>
      <p:sp>
        <p:nvSpPr>
          <p:cNvPr id="208" name="Google Shape;208;p24"/>
          <p:cNvSpPr/>
          <p:nvPr/>
        </p:nvSpPr>
        <p:spPr>
          <a:xfrm>
            <a:off x="3874600" y="4401275"/>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testers</a:t>
            </a:r>
            <a:endParaRPr sz="800"/>
          </a:p>
        </p:txBody>
      </p:sp>
      <p:sp>
        <p:nvSpPr>
          <p:cNvPr id="209" name="Google Shape;209;p24"/>
          <p:cNvSpPr/>
          <p:nvPr/>
        </p:nvSpPr>
        <p:spPr>
          <a:xfrm>
            <a:off x="5100075" y="39672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Review sentiments</a:t>
            </a:r>
            <a:endParaRPr sz="800"/>
          </a:p>
        </p:txBody>
      </p:sp>
      <p:sp>
        <p:nvSpPr>
          <p:cNvPr id="210" name="Google Shape;210;p24"/>
          <p:cNvSpPr/>
          <p:nvPr/>
        </p:nvSpPr>
        <p:spPr>
          <a:xfrm>
            <a:off x="5462875" y="3242675"/>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Second iteration of readiness assessment</a:t>
            </a:r>
            <a:endParaRPr sz="800"/>
          </a:p>
        </p:txBody>
      </p:sp>
      <p:sp>
        <p:nvSpPr>
          <p:cNvPr id="211" name="Google Shape;211;p24"/>
          <p:cNvSpPr/>
          <p:nvPr/>
        </p:nvSpPr>
        <p:spPr>
          <a:xfrm>
            <a:off x="7871375" y="32426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Final </a:t>
            </a:r>
            <a:r>
              <a:rPr lang="en-GB" sz="800"/>
              <a:t> readiness assessment</a:t>
            </a:r>
            <a:endParaRPr sz="800"/>
          </a:p>
        </p:txBody>
      </p:sp>
      <p:sp>
        <p:nvSpPr>
          <p:cNvPr id="212" name="Google Shape;212;p24"/>
          <p:cNvSpPr/>
          <p:nvPr/>
        </p:nvSpPr>
        <p:spPr>
          <a:xfrm>
            <a:off x="5958425" y="3967275"/>
            <a:ext cx="28632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Engage all stakeholders to ensure they are aware of the changes, their role and what that means to them</a:t>
            </a:r>
            <a:endParaRPr sz="800"/>
          </a:p>
        </p:txBody>
      </p:sp>
      <p:sp>
        <p:nvSpPr>
          <p:cNvPr id="213" name="Google Shape;213;p24"/>
          <p:cNvSpPr/>
          <p:nvPr/>
        </p:nvSpPr>
        <p:spPr>
          <a:xfrm>
            <a:off x="6361025" y="4379450"/>
            <a:ext cx="2384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Deliver training to all users: system, processes and ways of working</a:t>
            </a:r>
            <a:endParaRPr sz="800"/>
          </a:p>
        </p:txBody>
      </p:sp>
      <p:sp>
        <p:nvSpPr>
          <p:cNvPr id="214" name="Google Shape;214;p24"/>
          <p:cNvSpPr/>
          <p:nvPr/>
        </p:nvSpPr>
        <p:spPr>
          <a:xfrm>
            <a:off x="4392950" y="3225850"/>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Update processes where needed</a:t>
            </a:r>
            <a:endParaRPr sz="800"/>
          </a:p>
        </p:txBody>
      </p:sp>
      <p:sp>
        <p:nvSpPr>
          <p:cNvPr id="215" name="Google Shape;215;p24"/>
          <p:cNvSpPr/>
          <p:nvPr/>
        </p:nvSpPr>
        <p:spPr>
          <a:xfrm>
            <a:off x="3455400" y="4353600"/>
            <a:ext cx="208800" cy="210000"/>
          </a:xfrm>
          <a:prstGeom prst="diamond">
            <a:avLst/>
          </a:prstGeom>
          <a:solidFill>
            <a:srgbClr val="666666"/>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txBox="1"/>
          <p:nvPr/>
        </p:nvSpPr>
        <p:spPr>
          <a:xfrm>
            <a:off x="3022800" y="4457325"/>
            <a:ext cx="9504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Communicate final planto DfT</a:t>
            </a:r>
            <a:endParaRPr b="1" sz="800"/>
          </a:p>
        </p:txBody>
      </p:sp>
      <p:sp>
        <p:nvSpPr>
          <p:cNvPr id="217" name="Google Shape;217;p24"/>
          <p:cNvSpPr/>
          <p:nvPr/>
        </p:nvSpPr>
        <p:spPr>
          <a:xfrm>
            <a:off x="928500" y="4379450"/>
            <a:ext cx="2195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Review and agree transition options and timelines</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5"/>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a:t>
            </a:r>
            <a:r>
              <a:rPr lang="en-GB"/>
              <a:t>oadmap</a:t>
            </a:r>
            <a:r>
              <a:rPr lang="en-GB"/>
              <a:t> - API option</a:t>
            </a:r>
            <a:endParaRPr/>
          </a:p>
          <a:p>
            <a:pPr indent="0" lvl="0" marL="0" rtl="0" algn="l">
              <a:spcBef>
                <a:spcPts val="0"/>
              </a:spcBef>
              <a:spcAft>
                <a:spcPts val="0"/>
              </a:spcAft>
              <a:buNone/>
            </a:pPr>
            <a:r>
              <a:rPr lang="en-GB"/>
              <a:t>Early transition</a:t>
            </a:r>
            <a:endParaRPr/>
          </a:p>
        </p:txBody>
      </p:sp>
      <p:graphicFrame>
        <p:nvGraphicFramePr>
          <p:cNvPr id="223" name="Google Shape;223;p25"/>
          <p:cNvGraphicFramePr/>
          <p:nvPr/>
        </p:nvGraphicFramePr>
        <p:xfrm>
          <a:off x="56150" y="1202000"/>
          <a:ext cx="3000000" cy="3000000"/>
        </p:xfrm>
        <a:graphic>
          <a:graphicData uri="http://schemas.openxmlformats.org/drawingml/2006/table">
            <a:tbl>
              <a:tblPr>
                <a:noFill/>
                <a:tableStyleId>{BC5081F5-E6A0-4046-9D6F-C2D2919D7D09}</a:tableStyleId>
              </a:tblPr>
              <a:tblGrid>
                <a:gridCol w="872350"/>
                <a:gridCol w="1350250"/>
                <a:gridCol w="1350250"/>
                <a:gridCol w="1350250"/>
                <a:gridCol w="1350250"/>
                <a:gridCol w="1350250"/>
                <a:gridCol w="1350250"/>
              </a:tblGrid>
              <a:tr h="365725">
                <a:tc rowSpan="2">
                  <a:txBody>
                    <a:bodyPr>
                      <a:noAutofit/>
                    </a:bodyPr>
                    <a:lstStyle/>
                    <a:p>
                      <a:pPr indent="0" lvl="0" marL="0" rtl="0" algn="l">
                        <a:spcBef>
                          <a:spcPts val="0"/>
                        </a:spcBef>
                        <a:spcAft>
                          <a:spcPts val="0"/>
                        </a:spcAft>
                        <a:buNone/>
                      </a:pPr>
                      <a:r>
                        <a:rPr b="1" lang="en-GB" sz="1200">
                          <a:solidFill>
                            <a:srgbClr val="FFFFFF"/>
                          </a:solidFill>
                        </a:rPr>
                        <a:t>Stream</a:t>
                      </a:r>
                      <a:endParaRPr b="1" sz="1200">
                        <a:solidFill>
                          <a:srgbClr val="FFFFFF"/>
                        </a:solidFill>
                      </a:endParaRPr>
                    </a:p>
                  </a:txBody>
                  <a:tcPr marT="91425" marB="91425" marR="91425" marL="91425">
                    <a:solidFill>
                      <a:srgbClr val="1F497D"/>
                    </a:solidFill>
                  </a:tcPr>
                </a:tc>
                <a:tc gridSpan="6">
                  <a:txBody>
                    <a:bodyPr>
                      <a:noAutofit/>
                    </a:bodyPr>
                    <a:lstStyle/>
                    <a:p>
                      <a:pPr indent="0" lvl="0" marL="0" rtl="0" algn="ctr">
                        <a:spcBef>
                          <a:spcPts val="0"/>
                        </a:spcBef>
                        <a:spcAft>
                          <a:spcPts val="0"/>
                        </a:spcAft>
                        <a:buNone/>
                      </a:pPr>
                      <a:r>
                        <a:rPr b="1" lang="en-GB" sz="1200">
                          <a:solidFill>
                            <a:srgbClr val="FFFFFF"/>
                          </a:solidFill>
                        </a:rPr>
                        <a:t>Private beta</a:t>
                      </a:r>
                      <a:endParaRPr b="1" sz="1200">
                        <a:solidFill>
                          <a:srgbClr val="FFFFFF"/>
                        </a:solidFill>
                      </a:endParaRPr>
                    </a:p>
                  </a:txBody>
                  <a:tcPr marT="91425" marB="91425" marR="91425" marL="91425">
                    <a:solidFill>
                      <a:srgbClr val="1F497D"/>
                    </a:solidFill>
                  </a:tcPr>
                </a:tc>
                <a:tc hMerge="1"/>
                <a:tc hMerge="1"/>
                <a:tc hMerge="1"/>
                <a:tc hMerge="1"/>
                <a:tc hMerge="1"/>
              </a:tr>
              <a:tr h="183150">
                <a:tc vMerge="1"/>
                <a:tc>
                  <a:txBody>
                    <a:bodyPr>
                      <a:noAutofit/>
                    </a:bodyPr>
                    <a:lstStyle/>
                    <a:p>
                      <a:pPr indent="0" lvl="0" marL="0" rtl="0" algn="ctr">
                        <a:spcBef>
                          <a:spcPts val="0"/>
                        </a:spcBef>
                        <a:spcAft>
                          <a:spcPts val="0"/>
                        </a:spcAft>
                        <a:buNone/>
                      </a:pPr>
                      <a:r>
                        <a:rPr i="1" lang="en-GB" sz="1100"/>
                        <a:t>May</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Jul</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Aug</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Sep</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Oct</a:t>
                      </a:r>
                      <a:endParaRPr i="1" sz="1100"/>
                    </a:p>
                  </a:txBody>
                  <a:tcPr marT="91425" marB="91425" marR="91425" marL="91425">
                    <a:solidFill>
                      <a:srgbClr val="FCE5CD"/>
                    </a:solidFill>
                  </a:tcPr>
                </a:tc>
              </a:tr>
              <a:tr h="1303825">
                <a:tc>
                  <a:txBody>
                    <a:bodyPr>
                      <a:noAutofit/>
                    </a:bodyPr>
                    <a:lstStyle/>
                    <a:p>
                      <a:pPr indent="0" lvl="0" marL="0" rtl="0" algn="l">
                        <a:spcBef>
                          <a:spcPts val="0"/>
                        </a:spcBef>
                        <a:spcAft>
                          <a:spcPts val="0"/>
                        </a:spcAft>
                        <a:buNone/>
                      </a:pPr>
                      <a:r>
                        <a:rPr lang="en-GB" sz="1100"/>
                        <a:t>Technical adoption</a:t>
                      </a:r>
                      <a:endParaRPr sz="1100"/>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r>
              <a:tr h="1547400">
                <a:tc>
                  <a:txBody>
                    <a:bodyPr>
                      <a:noAutofit/>
                    </a:bodyPr>
                    <a:lstStyle/>
                    <a:p>
                      <a:pPr indent="0" lvl="0" marL="0" rtl="0" algn="l">
                        <a:spcBef>
                          <a:spcPts val="0"/>
                        </a:spcBef>
                        <a:spcAft>
                          <a:spcPts val="0"/>
                        </a:spcAft>
                        <a:buNone/>
                      </a:pPr>
                      <a:r>
                        <a:rPr lang="en-GB" sz="1100"/>
                        <a:t>Business change</a:t>
                      </a:r>
                      <a:endParaRPr sz="1100"/>
                    </a:p>
                  </a:txBody>
                  <a:tcPr marT="91425" marB="91425" marR="91425" marL="91425">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r>
            </a:tbl>
          </a:graphicData>
        </a:graphic>
      </p:graphicFrame>
      <p:sp>
        <p:nvSpPr>
          <p:cNvPr id="224" name="Google Shape;224;p25"/>
          <p:cNvSpPr txBox="1"/>
          <p:nvPr/>
        </p:nvSpPr>
        <p:spPr>
          <a:xfrm>
            <a:off x="5578025" y="-13550"/>
            <a:ext cx="33756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980000"/>
                </a:solidFill>
              </a:rPr>
              <a:t>Indicative roadmap - move around and edit activities and their duration where needed to align to your individual circumstances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p:txBody>
      </p:sp>
      <p:sp>
        <p:nvSpPr>
          <p:cNvPr id="225" name="Google Shape;225;p25"/>
          <p:cNvSpPr/>
          <p:nvPr/>
        </p:nvSpPr>
        <p:spPr>
          <a:xfrm>
            <a:off x="5683675" y="866025"/>
            <a:ext cx="737100" cy="310200"/>
          </a:xfrm>
          <a:prstGeom prst="homePlate">
            <a:avLst>
              <a:gd fmla="val 50000" name="adj"/>
            </a:avLst>
          </a:prstGeom>
          <a:solidFill>
            <a:srgbClr val="006435">
              <a:alpha val="6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FFFFF"/>
                </a:solidFill>
              </a:rPr>
              <a:t>Complete</a:t>
            </a:r>
            <a:endParaRPr sz="800">
              <a:solidFill>
                <a:srgbClr val="FFFFFF"/>
              </a:solidFill>
            </a:endParaRPr>
          </a:p>
        </p:txBody>
      </p:sp>
      <p:sp>
        <p:nvSpPr>
          <p:cNvPr id="226" name="Google Shape;226;p25"/>
          <p:cNvSpPr/>
          <p:nvPr/>
        </p:nvSpPr>
        <p:spPr>
          <a:xfrm>
            <a:off x="6479825" y="866025"/>
            <a:ext cx="737100" cy="3102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In progress</a:t>
            </a:r>
            <a:endParaRPr sz="800"/>
          </a:p>
        </p:txBody>
      </p:sp>
      <p:sp>
        <p:nvSpPr>
          <p:cNvPr id="227" name="Google Shape;227;p25"/>
          <p:cNvSpPr/>
          <p:nvPr/>
        </p:nvSpPr>
        <p:spPr>
          <a:xfrm>
            <a:off x="7241825" y="866025"/>
            <a:ext cx="737100" cy="310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Not started</a:t>
            </a:r>
            <a:endParaRPr sz="800"/>
          </a:p>
        </p:txBody>
      </p:sp>
      <p:sp>
        <p:nvSpPr>
          <p:cNvPr id="228" name="Google Shape;228;p25"/>
          <p:cNvSpPr/>
          <p:nvPr/>
        </p:nvSpPr>
        <p:spPr>
          <a:xfrm>
            <a:off x="995100" y="1979100"/>
            <a:ext cx="1178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Familiarise yourself with the API docs</a:t>
            </a:r>
            <a:endParaRPr sz="800"/>
          </a:p>
        </p:txBody>
      </p:sp>
      <p:sp>
        <p:nvSpPr>
          <p:cNvPr id="229" name="Google Shape;229;p25"/>
          <p:cNvSpPr/>
          <p:nvPr/>
        </p:nvSpPr>
        <p:spPr>
          <a:xfrm>
            <a:off x="2075100" y="1979100"/>
            <a:ext cx="1232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Plan how to make systems API compatible</a:t>
            </a:r>
            <a:endParaRPr sz="800"/>
          </a:p>
        </p:txBody>
      </p:sp>
      <p:sp>
        <p:nvSpPr>
          <p:cNvPr id="230" name="Google Shape;230;p25"/>
          <p:cNvSpPr/>
          <p:nvPr/>
        </p:nvSpPr>
        <p:spPr>
          <a:xfrm>
            <a:off x="3390475" y="1979100"/>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Request API access from DfT</a:t>
            </a:r>
            <a:endParaRPr sz="800"/>
          </a:p>
        </p:txBody>
      </p:sp>
      <p:sp>
        <p:nvSpPr>
          <p:cNvPr id="231" name="Google Shape;231;p25"/>
          <p:cNvSpPr/>
          <p:nvPr/>
        </p:nvSpPr>
        <p:spPr>
          <a:xfrm>
            <a:off x="4248675" y="1979100"/>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T&amp;C for sandbox</a:t>
            </a:r>
            <a:endParaRPr sz="800"/>
          </a:p>
        </p:txBody>
      </p:sp>
      <p:sp>
        <p:nvSpPr>
          <p:cNvPr id="232" name="Google Shape;232;p25"/>
          <p:cNvSpPr/>
          <p:nvPr/>
        </p:nvSpPr>
        <p:spPr>
          <a:xfrm>
            <a:off x="557802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Inform DfT when you want to move to production</a:t>
            </a:r>
            <a:endParaRPr sz="800"/>
          </a:p>
        </p:txBody>
      </p:sp>
      <p:sp>
        <p:nvSpPr>
          <p:cNvPr id="233" name="Google Shape;233;p25"/>
          <p:cNvSpPr/>
          <p:nvPr/>
        </p:nvSpPr>
        <p:spPr>
          <a:xfrm>
            <a:off x="768667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18000" wrap="square" tIns="91425">
            <a:noAutofit/>
          </a:bodyPr>
          <a:lstStyle/>
          <a:p>
            <a:pPr indent="0" lvl="0" marL="0" rtl="0" algn="l">
              <a:spcBef>
                <a:spcPts val="0"/>
              </a:spcBef>
              <a:spcAft>
                <a:spcPts val="0"/>
              </a:spcAft>
              <a:buNone/>
            </a:pPr>
            <a:r>
              <a:rPr lang="en-GB" sz="800">
                <a:solidFill>
                  <a:schemeClr val="dk1"/>
                </a:solidFill>
              </a:rPr>
              <a:t>Move to production and ensure accuracy of data submitted</a:t>
            </a:r>
            <a:endParaRPr sz="800"/>
          </a:p>
        </p:txBody>
      </p:sp>
      <p:sp>
        <p:nvSpPr>
          <p:cNvPr id="234" name="Google Shape;234;p25"/>
          <p:cNvSpPr/>
          <p:nvPr/>
        </p:nvSpPr>
        <p:spPr>
          <a:xfrm>
            <a:off x="6825125" y="23896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Agree T&amp;C and charging model</a:t>
            </a:r>
            <a:endParaRPr sz="800"/>
          </a:p>
        </p:txBody>
      </p:sp>
      <p:sp>
        <p:nvSpPr>
          <p:cNvPr id="235" name="Google Shape;235;p25"/>
          <p:cNvSpPr/>
          <p:nvPr/>
        </p:nvSpPr>
        <p:spPr>
          <a:xfrm>
            <a:off x="4209950" y="2389650"/>
            <a:ext cx="1494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Test API in sandbox environment</a:t>
            </a:r>
            <a:endParaRPr sz="800"/>
          </a:p>
        </p:txBody>
      </p:sp>
      <p:sp>
        <p:nvSpPr>
          <p:cNvPr id="236" name="Google Shape;236;p25"/>
          <p:cNvSpPr/>
          <p:nvPr/>
        </p:nvSpPr>
        <p:spPr>
          <a:xfrm>
            <a:off x="8745425" y="2637675"/>
            <a:ext cx="284700" cy="310200"/>
          </a:xfrm>
          <a:prstGeom prst="diamond">
            <a:avLst/>
          </a:prstGeom>
          <a:solidFill>
            <a:srgbClr val="00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txBox="1"/>
          <p:nvPr/>
        </p:nvSpPr>
        <p:spPr>
          <a:xfrm>
            <a:off x="8657375" y="2870675"/>
            <a:ext cx="5052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GO-</a:t>
            </a:r>
            <a:endParaRPr b="1" sz="800"/>
          </a:p>
          <a:p>
            <a:pPr indent="0" lvl="0" marL="0" rtl="0" algn="ctr">
              <a:spcBef>
                <a:spcPts val="0"/>
              </a:spcBef>
              <a:spcAft>
                <a:spcPts val="0"/>
              </a:spcAft>
              <a:buNone/>
            </a:pPr>
            <a:r>
              <a:rPr b="1" lang="en-GB" sz="800"/>
              <a:t>LIVE</a:t>
            </a:r>
            <a:endParaRPr b="1" sz="800"/>
          </a:p>
        </p:txBody>
      </p:sp>
      <p:sp>
        <p:nvSpPr>
          <p:cNvPr id="238" name="Google Shape;238;p25"/>
          <p:cNvSpPr/>
          <p:nvPr/>
        </p:nvSpPr>
        <p:spPr>
          <a:xfrm>
            <a:off x="928500" y="3225850"/>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Impact and readiness assessment</a:t>
            </a:r>
            <a:endParaRPr sz="800"/>
          </a:p>
        </p:txBody>
      </p:sp>
      <p:sp>
        <p:nvSpPr>
          <p:cNvPr id="239" name="Google Shape;239;p25"/>
          <p:cNvSpPr/>
          <p:nvPr/>
        </p:nvSpPr>
        <p:spPr>
          <a:xfrm>
            <a:off x="1702825"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Business case sign-off</a:t>
            </a:r>
            <a:endParaRPr sz="800"/>
          </a:p>
        </p:txBody>
      </p:sp>
      <p:sp>
        <p:nvSpPr>
          <p:cNvPr id="240" name="Google Shape;240;p25"/>
          <p:cNvSpPr/>
          <p:nvPr/>
        </p:nvSpPr>
        <p:spPr>
          <a:xfrm>
            <a:off x="258600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delivery plan</a:t>
            </a:r>
            <a:endParaRPr sz="800"/>
          </a:p>
        </p:txBody>
      </p:sp>
      <p:sp>
        <p:nvSpPr>
          <p:cNvPr id="241" name="Google Shape;241;p25"/>
          <p:cNvSpPr/>
          <p:nvPr/>
        </p:nvSpPr>
        <p:spPr>
          <a:xfrm>
            <a:off x="347855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Define benefits and KPIs</a:t>
            </a:r>
            <a:endParaRPr sz="800"/>
          </a:p>
        </p:txBody>
      </p:sp>
      <p:sp>
        <p:nvSpPr>
          <p:cNvPr id="242" name="Google Shape;242;p25"/>
          <p:cNvSpPr/>
          <p:nvPr/>
        </p:nvSpPr>
        <p:spPr>
          <a:xfrm>
            <a:off x="2775875" y="3668675"/>
            <a:ext cx="6021600" cy="2100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Monitor delivery against plan, manage risks and issues and track benefits and KPIs</a:t>
            </a:r>
            <a:endParaRPr sz="800"/>
          </a:p>
        </p:txBody>
      </p:sp>
      <p:sp>
        <p:nvSpPr>
          <p:cNvPr id="243" name="Google Shape;243;p25"/>
          <p:cNvSpPr/>
          <p:nvPr/>
        </p:nvSpPr>
        <p:spPr>
          <a:xfrm>
            <a:off x="928500" y="3957875"/>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Stakeholder analysis</a:t>
            </a:r>
            <a:endParaRPr sz="800"/>
          </a:p>
        </p:txBody>
      </p:sp>
      <p:sp>
        <p:nvSpPr>
          <p:cNvPr id="244" name="Google Shape;244;p25"/>
          <p:cNvSpPr/>
          <p:nvPr/>
        </p:nvSpPr>
        <p:spPr>
          <a:xfrm>
            <a:off x="1702825"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stakeholder strategy</a:t>
            </a:r>
            <a:endParaRPr sz="800"/>
          </a:p>
        </p:txBody>
      </p:sp>
      <p:sp>
        <p:nvSpPr>
          <p:cNvPr id="245" name="Google Shape;245;p25"/>
          <p:cNvSpPr/>
          <p:nvPr/>
        </p:nvSpPr>
        <p:spPr>
          <a:xfrm>
            <a:off x="2586000"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a:t>
            </a:r>
            <a:endParaRPr sz="800"/>
          </a:p>
        </p:txBody>
      </p:sp>
      <p:sp>
        <p:nvSpPr>
          <p:cNvPr id="246" name="Google Shape;246;p25"/>
          <p:cNvSpPr/>
          <p:nvPr/>
        </p:nvSpPr>
        <p:spPr>
          <a:xfrm>
            <a:off x="3478550" y="3957875"/>
            <a:ext cx="1749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 to secure buy-in and support</a:t>
            </a:r>
            <a:endParaRPr sz="800"/>
          </a:p>
        </p:txBody>
      </p:sp>
      <p:sp>
        <p:nvSpPr>
          <p:cNvPr id="247" name="Google Shape;247;p25"/>
          <p:cNvSpPr/>
          <p:nvPr/>
        </p:nvSpPr>
        <p:spPr>
          <a:xfrm>
            <a:off x="3874600" y="4401275"/>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testers</a:t>
            </a:r>
            <a:endParaRPr sz="800"/>
          </a:p>
        </p:txBody>
      </p:sp>
      <p:sp>
        <p:nvSpPr>
          <p:cNvPr id="248" name="Google Shape;248;p25"/>
          <p:cNvSpPr/>
          <p:nvPr/>
        </p:nvSpPr>
        <p:spPr>
          <a:xfrm>
            <a:off x="5100075" y="39672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Review sentiments</a:t>
            </a:r>
            <a:endParaRPr sz="800"/>
          </a:p>
        </p:txBody>
      </p:sp>
      <p:sp>
        <p:nvSpPr>
          <p:cNvPr id="249" name="Google Shape;249;p25"/>
          <p:cNvSpPr/>
          <p:nvPr/>
        </p:nvSpPr>
        <p:spPr>
          <a:xfrm>
            <a:off x="5462875" y="3242675"/>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Second iteration of readiness assessment</a:t>
            </a:r>
            <a:endParaRPr sz="800"/>
          </a:p>
        </p:txBody>
      </p:sp>
      <p:sp>
        <p:nvSpPr>
          <p:cNvPr id="250" name="Google Shape;250;p25"/>
          <p:cNvSpPr/>
          <p:nvPr/>
        </p:nvSpPr>
        <p:spPr>
          <a:xfrm>
            <a:off x="7871375" y="32426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Final  readiness assessment</a:t>
            </a:r>
            <a:endParaRPr sz="800"/>
          </a:p>
        </p:txBody>
      </p:sp>
      <p:sp>
        <p:nvSpPr>
          <p:cNvPr id="251" name="Google Shape;251;p25"/>
          <p:cNvSpPr/>
          <p:nvPr/>
        </p:nvSpPr>
        <p:spPr>
          <a:xfrm>
            <a:off x="5958425" y="3967275"/>
            <a:ext cx="28632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Engage all stakeholders to ensure they are aware of the changes, their role and what that means to them</a:t>
            </a:r>
            <a:endParaRPr sz="800"/>
          </a:p>
        </p:txBody>
      </p:sp>
      <p:sp>
        <p:nvSpPr>
          <p:cNvPr id="252" name="Google Shape;252;p25"/>
          <p:cNvSpPr/>
          <p:nvPr/>
        </p:nvSpPr>
        <p:spPr>
          <a:xfrm>
            <a:off x="6361025" y="4379450"/>
            <a:ext cx="2384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Deliver training to all users: system, processes and ways of working</a:t>
            </a:r>
            <a:endParaRPr sz="800"/>
          </a:p>
        </p:txBody>
      </p:sp>
      <p:sp>
        <p:nvSpPr>
          <p:cNvPr id="253" name="Google Shape;253;p25"/>
          <p:cNvSpPr/>
          <p:nvPr/>
        </p:nvSpPr>
        <p:spPr>
          <a:xfrm>
            <a:off x="2342275" y="2381350"/>
            <a:ext cx="1998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IT in-house / engage with IT supplier</a:t>
            </a:r>
            <a:endParaRPr sz="800"/>
          </a:p>
        </p:txBody>
      </p:sp>
      <p:sp>
        <p:nvSpPr>
          <p:cNvPr id="254" name="Google Shape;254;p25"/>
          <p:cNvSpPr/>
          <p:nvPr/>
        </p:nvSpPr>
        <p:spPr>
          <a:xfrm>
            <a:off x="4392950" y="3225850"/>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Update processes where needed</a:t>
            </a:r>
            <a:endParaRPr sz="800"/>
          </a:p>
        </p:txBody>
      </p:sp>
      <p:sp>
        <p:nvSpPr>
          <p:cNvPr id="255" name="Google Shape;255;p25"/>
          <p:cNvSpPr/>
          <p:nvPr/>
        </p:nvSpPr>
        <p:spPr>
          <a:xfrm>
            <a:off x="3455400" y="4353600"/>
            <a:ext cx="208800" cy="210000"/>
          </a:xfrm>
          <a:prstGeom prst="diamond">
            <a:avLst/>
          </a:prstGeom>
          <a:solidFill>
            <a:srgbClr val="666666"/>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txBox="1"/>
          <p:nvPr/>
        </p:nvSpPr>
        <p:spPr>
          <a:xfrm>
            <a:off x="3022800" y="4457325"/>
            <a:ext cx="9504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Communicate final planto DfT</a:t>
            </a:r>
            <a:endParaRPr b="1" sz="800"/>
          </a:p>
        </p:txBody>
      </p:sp>
      <p:sp>
        <p:nvSpPr>
          <p:cNvPr id="257" name="Google Shape;257;p25"/>
          <p:cNvSpPr/>
          <p:nvPr/>
        </p:nvSpPr>
        <p:spPr>
          <a:xfrm>
            <a:off x="928500" y="4379450"/>
            <a:ext cx="2195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Review and agree transition options and timelines</a:t>
            </a: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6"/>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a:t>
            </a:r>
            <a:r>
              <a:rPr lang="en-GB"/>
              <a:t>oadmap</a:t>
            </a:r>
            <a:r>
              <a:rPr lang="en-GB"/>
              <a:t> - API option</a:t>
            </a:r>
            <a:endParaRPr/>
          </a:p>
          <a:p>
            <a:pPr indent="0" lvl="0" marL="0" rtl="0" algn="l">
              <a:spcBef>
                <a:spcPts val="0"/>
              </a:spcBef>
              <a:spcAft>
                <a:spcPts val="0"/>
              </a:spcAft>
              <a:buNone/>
            </a:pPr>
            <a:r>
              <a:rPr lang="en-GB"/>
              <a:t>mid-Public beta transition</a:t>
            </a:r>
            <a:endParaRPr/>
          </a:p>
        </p:txBody>
      </p:sp>
      <p:graphicFrame>
        <p:nvGraphicFramePr>
          <p:cNvPr id="263" name="Google Shape;263;p26"/>
          <p:cNvGraphicFramePr/>
          <p:nvPr/>
        </p:nvGraphicFramePr>
        <p:xfrm>
          <a:off x="56150" y="1202000"/>
          <a:ext cx="3000000" cy="3000000"/>
        </p:xfrm>
        <a:graphic>
          <a:graphicData uri="http://schemas.openxmlformats.org/drawingml/2006/table">
            <a:tbl>
              <a:tblPr>
                <a:noFill/>
                <a:tableStyleId>{BC5081F5-E6A0-4046-9D6F-C2D2919D7D09}</a:tableStyleId>
              </a:tblPr>
              <a:tblGrid>
                <a:gridCol w="783900"/>
                <a:gridCol w="910000"/>
                <a:gridCol w="910000"/>
                <a:gridCol w="910000"/>
                <a:gridCol w="910000"/>
                <a:gridCol w="910000"/>
                <a:gridCol w="910000"/>
                <a:gridCol w="910000"/>
                <a:gridCol w="910000"/>
                <a:gridCol w="910000"/>
              </a:tblGrid>
              <a:tr h="365725">
                <a:tc rowSpan="2">
                  <a:txBody>
                    <a:bodyPr>
                      <a:noAutofit/>
                    </a:bodyPr>
                    <a:lstStyle/>
                    <a:p>
                      <a:pPr indent="0" lvl="0" marL="0" rtl="0" algn="l">
                        <a:spcBef>
                          <a:spcPts val="0"/>
                        </a:spcBef>
                        <a:spcAft>
                          <a:spcPts val="0"/>
                        </a:spcAft>
                        <a:buNone/>
                      </a:pPr>
                      <a:r>
                        <a:rPr b="1" lang="en-GB" sz="1200">
                          <a:solidFill>
                            <a:srgbClr val="FFFFFF"/>
                          </a:solidFill>
                        </a:rPr>
                        <a:t>Stream</a:t>
                      </a:r>
                      <a:endParaRPr b="1" sz="1200">
                        <a:solidFill>
                          <a:srgbClr val="FFFFFF"/>
                        </a:solidFill>
                      </a:endParaRPr>
                    </a:p>
                  </a:txBody>
                  <a:tcPr marT="91425" marB="91425" marR="91425" marL="91425">
                    <a:solidFill>
                      <a:srgbClr val="1F497D"/>
                    </a:solidFill>
                  </a:tcPr>
                </a:tc>
                <a:tc gridSpan="6">
                  <a:txBody>
                    <a:bodyPr>
                      <a:noAutofit/>
                    </a:bodyPr>
                    <a:lstStyle/>
                    <a:p>
                      <a:pPr indent="0" lvl="0" marL="0" rtl="0" algn="ctr">
                        <a:spcBef>
                          <a:spcPts val="0"/>
                        </a:spcBef>
                        <a:spcAft>
                          <a:spcPts val="0"/>
                        </a:spcAft>
                        <a:buNone/>
                      </a:pPr>
                      <a:r>
                        <a:rPr b="1" lang="en-GB" sz="1200">
                          <a:solidFill>
                            <a:srgbClr val="FFFFFF"/>
                          </a:solidFill>
                        </a:rPr>
                        <a:t>Private beta</a:t>
                      </a:r>
                      <a:endParaRPr b="1" sz="1200">
                        <a:solidFill>
                          <a:srgbClr val="FFFFFF"/>
                        </a:solidFill>
                      </a:endParaRPr>
                    </a:p>
                  </a:txBody>
                  <a:tcPr marT="91425" marB="91425" marR="91425" marL="91425">
                    <a:solidFill>
                      <a:srgbClr val="1F497D"/>
                    </a:solidFill>
                  </a:tcPr>
                </a:tc>
                <a:tc hMerge="1"/>
                <a:tc hMerge="1"/>
                <a:tc hMerge="1"/>
                <a:tc hMerge="1"/>
                <a:tc hMerge="1"/>
                <a:tc gridSpan="3">
                  <a:txBody>
                    <a:bodyPr>
                      <a:noAutofit/>
                    </a:bodyPr>
                    <a:lstStyle/>
                    <a:p>
                      <a:pPr indent="0" lvl="0" marL="0" rtl="0" algn="ctr">
                        <a:spcBef>
                          <a:spcPts val="0"/>
                        </a:spcBef>
                        <a:spcAft>
                          <a:spcPts val="0"/>
                        </a:spcAft>
                        <a:buNone/>
                      </a:pPr>
                      <a:r>
                        <a:rPr b="1" lang="en-GB" sz="1200">
                          <a:solidFill>
                            <a:srgbClr val="FFFFFF"/>
                          </a:solidFill>
                        </a:rPr>
                        <a:t>Public beta</a:t>
                      </a:r>
                      <a:endParaRPr b="1" sz="1200">
                        <a:solidFill>
                          <a:srgbClr val="FFFFFF"/>
                        </a:solidFill>
                      </a:endParaRPr>
                    </a:p>
                  </a:txBody>
                  <a:tcPr marT="91425" marB="91425" marR="91425" marL="91425">
                    <a:solidFill>
                      <a:srgbClr val="1F497D"/>
                    </a:solidFill>
                  </a:tcPr>
                </a:tc>
                <a:tc hMerge="1"/>
                <a:tc hMerge="1"/>
              </a:tr>
              <a:tr h="183150">
                <a:tc vMerge="1"/>
                <a:tc>
                  <a:txBody>
                    <a:bodyPr>
                      <a:noAutofit/>
                    </a:bodyPr>
                    <a:lstStyle/>
                    <a:p>
                      <a:pPr indent="0" lvl="0" marL="0" rtl="0" algn="ctr">
                        <a:spcBef>
                          <a:spcPts val="0"/>
                        </a:spcBef>
                        <a:spcAft>
                          <a:spcPts val="0"/>
                        </a:spcAft>
                        <a:buNone/>
                      </a:pPr>
                      <a:r>
                        <a:rPr i="1" lang="en-GB" sz="1100"/>
                        <a:t>May</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Jul</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Aug</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Sep</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Oct</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Nov</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Dec</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Jan</a:t>
                      </a:r>
                      <a:endParaRPr i="1" sz="1100"/>
                    </a:p>
                  </a:txBody>
                  <a:tcPr marT="91425" marB="91425" marR="91425" marL="91425">
                    <a:solidFill>
                      <a:srgbClr val="FCE5CD"/>
                    </a:solidFill>
                  </a:tcPr>
                </a:tc>
              </a:tr>
              <a:tr h="1303825">
                <a:tc>
                  <a:txBody>
                    <a:bodyPr>
                      <a:noAutofit/>
                    </a:bodyPr>
                    <a:lstStyle/>
                    <a:p>
                      <a:pPr indent="0" lvl="0" marL="0" rtl="0" algn="l">
                        <a:spcBef>
                          <a:spcPts val="0"/>
                        </a:spcBef>
                        <a:spcAft>
                          <a:spcPts val="0"/>
                        </a:spcAft>
                        <a:buNone/>
                      </a:pPr>
                      <a:r>
                        <a:rPr lang="en-GB" sz="1100"/>
                        <a:t>Technical adoption</a:t>
                      </a:r>
                      <a:endParaRPr sz="1100"/>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r>
              <a:tr h="1547400">
                <a:tc>
                  <a:txBody>
                    <a:bodyPr>
                      <a:noAutofit/>
                    </a:bodyPr>
                    <a:lstStyle/>
                    <a:p>
                      <a:pPr indent="0" lvl="0" marL="0" rtl="0" algn="l">
                        <a:spcBef>
                          <a:spcPts val="0"/>
                        </a:spcBef>
                        <a:spcAft>
                          <a:spcPts val="0"/>
                        </a:spcAft>
                        <a:buNone/>
                      </a:pPr>
                      <a:r>
                        <a:rPr lang="en-GB" sz="1100"/>
                        <a:t>Business change</a:t>
                      </a:r>
                      <a:endParaRPr sz="1100"/>
                    </a:p>
                  </a:txBody>
                  <a:tcPr marT="91425" marB="91425" marR="91425" marL="91425">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r>
            </a:tbl>
          </a:graphicData>
        </a:graphic>
      </p:graphicFrame>
      <p:sp>
        <p:nvSpPr>
          <p:cNvPr id="264" name="Google Shape;264;p26"/>
          <p:cNvSpPr txBox="1"/>
          <p:nvPr/>
        </p:nvSpPr>
        <p:spPr>
          <a:xfrm>
            <a:off x="5578025" y="-13550"/>
            <a:ext cx="33756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980000"/>
                </a:solidFill>
              </a:rPr>
              <a:t>Indicative roadmap - move around and edit activities and their duration where needed to align to your individual circumstances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p:txBody>
      </p:sp>
      <p:sp>
        <p:nvSpPr>
          <p:cNvPr id="265" name="Google Shape;265;p26"/>
          <p:cNvSpPr/>
          <p:nvPr/>
        </p:nvSpPr>
        <p:spPr>
          <a:xfrm>
            <a:off x="5683675" y="866025"/>
            <a:ext cx="737100" cy="310200"/>
          </a:xfrm>
          <a:prstGeom prst="homePlate">
            <a:avLst>
              <a:gd fmla="val 50000" name="adj"/>
            </a:avLst>
          </a:prstGeom>
          <a:solidFill>
            <a:srgbClr val="006435">
              <a:alpha val="6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FFFFF"/>
                </a:solidFill>
              </a:rPr>
              <a:t>Complete</a:t>
            </a:r>
            <a:endParaRPr sz="800">
              <a:solidFill>
                <a:srgbClr val="FFFFFF"/>
              </a:solidFill>
            </a:endParaRPr>
          </a:p>
        </p:txBody>
      </p:sp>
      <p:sp>
        <p:nvSpPr>
          <p:cNvPr id="266" name="Google Shape;266;p26"/>
          <p:cNvSpPr/>
          <p:nvPr/>
        </p:nvSpPr>
        <p:spPr>
          <a:xfrm>
            <a:off x="6479825" y="866025"/>
            <a:ext cx="737100" cy="3102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In progress</a:t>
            </a:r>
            <a:endParaRPr sz="800"/>
          </a:p>
        </p:txBody>
      </p:sp>
      <p:sp>
        <p:nvSpPr>
          <p:cNvPr id="267" name="Google Shape;267;p26"/>
          <p:cNvSpPr/>
          <p:nvPr/>
        </p:nvSpPr>
        <p:spPr>
          <a:xfrm>
            <a:off x="7241825" y="866025"/>
            <a:ext cx="737100" cy="310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Not started</a:t>
            </a:r>
            <a:endParaRPr sz="800"/>
          </a:p>
        </p:txBody>
      </p:sp>
      <p:sp>
        <p:nvSpPr>
          <p:cNvPr id="268" name="Google Shape;268;p26"/>
          <p:cNvSpPr/>
          <p:nvPr/>
        </p:nvSpPr>
        <p:spPr>
          <a:xfrm>
            <a:off x="995100" y="1979100"/>
            <a:ext cx="1178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Familiarise yourself with the API docs</a:t>
            </a:r>
            <a:endParaRPr sz="800"/>
          </a:p>
        </p:txBody>
      </p:sp>
      <p:sp>
        <p:nvSpPr>
          <p:cNvPr id="269" name="Google Shape;269;p26"/>
          <p:cNvSpPr/>
          <p:nvPr/>
        </p:nvSpPr>
        <p:spPr>
          <a:xfrm>
            <a:off x="2075100" y="1979100"/>
            <a:ext cx="1232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Plan how to make systems API compatible</a:t>
            </a:r>
            <a:endParaRPr sz="800"/>
          </a:p>
        </p:txBody>
      </p:sp>
      <p:sp>
        <p:nvSpPr>
          <p:cNvPr id="270" name="Google Shape;270;p26"/>
          <p:cNvSpPr/>
          <p:nvPr/>
        </p:nvSpPr>
        <p:spPr>
          <a:xfrm>
            <a:off x="3390475" y="1979100"/>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Request API access from DfT</a:t>
            </a:r>
            <a:endParaRPr sz="800"/>
          </a:p>
        </p:txBody>
      </p:sp>
      <p:sp>
        <p:nvSpPr>
          <p:cNvPr id="271" name="Google Shape;271;p26"/>
          <p:cNvSpPr/>
          <p:nvPr/>
        </p:nvSpPr>
        <p:spPr>
          <a:xfrm>
            <a:off x="4248675" y="1979100"/>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T&amp;C for sandbox</a:t>
            </a:r>
            <a:endParaRPr sz="800"/>
          </a:p>
        </p:txBody>
      </p:sp>
      <p:sp>
        <p:nvSpPr>
          <p:cNvPr id="272" name="Google Shape;272;p26"/>
          <p:cNvSpPr/>
          <p:nvPr/>
        </p:nvSpPr>
        <p:spPr>
          <a:xfrm>
            <a:off x="557802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Inform DfT when you want to move to production</a:t>
            </a:r>
            <a:endParaRPr sz="800"/>
          </a:p>
        </p:txBody>
      </p:sp>
      <p:sp>
        <p:nvSpPr>
          <p:cNvPr id="273" name="Google Shape;273;p26"/>
          <p:cNvSpPr/>
          <p:nvPr/>
        </p:nvSpPr>
        <p:spPr>
          <a:xfrm>
            <a:off x="768667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18000" wrap="square" tIns="91425">
            <a:noAutofit/>
          </a:bodyPr>
          <a:lstStyle/>
          <a:p>
            <a:pPr indent="0" lvl="0" marL="0" rtl="0" algn="l">
              <a:spcBef>
                <a:spcPts val="0"/>
              </a:spcBef>
              <a:spcAft>
                <a:spcPts val="0"/>
              </a:spcAft>
              <a:buNone/>
            </a:pPr>
            <a:r>
              <a:rPr lang="en-GB" sz="800">
                <a:solidFill>
                  <a:schemeClr val="dk1"/>
                </a:solidFill>
              </a:rPr>
              <a:t>Move to production and ensure accuracy of data submitted</a:t>
            </a:r>
            <a:endParaRPr sz="800"/>
          </a:p>
        </p:txBody>
      </p:sp>
      <p:sp>
        <p:nvSpPr>
          <p:cNvPr id="274" name="Google Shape;274;p26"/>
          <p:cNvSpPr/>
          <p:nvPr/>
        </p:nvSpPr>
        <p:spPr>
          <a:xfrm>
            <a:off x="6825125" y="23896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Agree T&amp;C and charging model</a:t>
            </a:r>
            <a:endParaRPr sz="800"/>
          </a:p>
        </p:txBody>
      </p:sp>
      <p:sp>
        <p:nvSpPr>
          <p:cNvPr id="275" name="Google Shape;275;p26"/>
          <p:cNvSpPr/>
          <p:nvPr/>
        </p:nvSpPr>
        <p:spPr>
          <a:xfrm>
            <a:off x="4209950" y="2389650"/>
            <a:ext cx="1494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Test API in sandbox environment</a:t>
            </a:r>
            <a:endParaRPr sz="800"/>
          </a:p>
        </p:txBody>
      </p:sp>
      <p:sp>
        <p:nvSpPr>
          <p:cNvPr id="276" name="Google Shape;276;p26"/>
          <p:cNvSpPr/>
          <p:nvPr/>
        </p:nvSpPr>
        <p:spPr>
          <a:xfrm>
            <a:off x="8745425" y="2637675"/>
            <a:ext cx="284700" cy="310200"/>
          </a:xfrm>
          <a:prstGeom prst="diamond">
            <a:avLst/>
          </a:prstGeom>
          <a:solidFill>
            <a:srgbClr val="00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txBox="1"/>
          <p:nvPr/>
        </p:nvSpPr>
        <p:spPr>
          <a:xfrm>
            <a:off x="8657375" y="2870675"/>
            <a:ext cx="5052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GO-</a:t>
            </a:r>
            <a:endParaRPr b="1" sz="800"/>
          </a:p>
          <a:p>
            <a:pPr indent="0" lvl="0" marL="0" rtl="0" algn="ctr">
              <a:spcBef>
                <a:spcPts val="0"/>
              </a:spcBef>
              <a:spcAft>
                <a:spcPts val="0"/>
              </a:spcAft>
              <a:buNone/>
            </a:pPr>
            <a:r>
              <a:rPr b="1" lang="en-GB" sz="800"/>
              <a:t>LIVE</a:t>
            </a:r>
            <a:endParaRPr b="1" sz="800"/>
          </a:p>
        </p:txBody>
      </p:sp>
      <p:sp>
        <p:nvSpPr>
          <p:cNvPr id="278" name="Google Shape;278;p26"/>
          <p:cNvSpPr/>
          <p:nvPr/>
        </p:nvSpPr>
        <p:spPr>
          <a:xfrm>
            <a:off x="928500" y="3225850"/>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Impact and readiness assessment</a:t>
            </a:r>
            <a:endParaRPr sz="800"/>
          </a:p>
        </p:txBody>
      </p:sp>
      <p:sp>
        <p:nvSpPr>
          <p:cNvPr id="279" name="Google Shape;279;p26"/>
          <p:cNvSpPr/>
          <p:nvPr/>
        </p:nvSpPr>
        <p:spPr>
          <a:xfrm>
            <a:off x="1702825"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Business case sign-off</a:t>
            </a:r>
            <a:endParaRPr sz="800"/>
          </a:p>
        </p:txBody>
      </p:sp>
      <p:sp>
        <p:nvSpPr>
          <p:cNvPr id="280" name="Google Shape;280;p26"/>
          <p:cNvSpPr/>
          <p:nvPr/>
        </p:nvSpPr>
        <p:spPr>
          <a:xfrm>
            <a:off x="258600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delivery plan</a:t>
            </a:r>
            <a:endParaRPr sz="800"/>
          </a:p>
        </p:txBody>
      </p:sp>
      <p:sp>
        <p:nvSpPr>
          <p:cNvPr id="281" name="Google Shape;281;p26"/>
          <p:cNvSpPr/>
          <p:nvPr/>
        </p:nvSpPr>
        <p:spPr>
          <a:xfrm>
            <a:off x="347855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Define benefits and KPIs</a:t>
            </a:r>
            <a:endParaRPr sz="800"/>
          </a:p>
        </p:txBody>
      </p:sp>
      <p:sp>
        <p:nvSpPr>
          <p:cNvPr id="282" name="Google Shape;282;p26"/>
          <p:cNvSpPr/>
          <p:nvPr/>
        </p:nvSpPr>
        <p:spPr>
          <a:xfrm>
            <a:off x="2775875" y="3668675"/>
            <a:ext cx="6021600" cy="2100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Monitor delivery against plan, manage risks and issues and track benefits and KPIs</a:t>
            </a:r>
            <a:endParaRPr sz="800"/>
          </a:p>
        </p:txBody>
      </p:sp>
      <p:sp>
        <p:nvSpPr>
          <p:cNvPr id="283" name="Google Shape;283;p26"/>
          <p:cNvSpPr/>
          <p:nvPr/>
        </p:nvSpPr>
        <p:spPr>
          <a:xfrm>
            <a:off x="928500" y="3957875"/>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Stakeholder analysis</a:t>
            </a:r>
            <a:endParaRPr sz="800"/>
          </a:p>
        </p:txBody>
      </p:sp>
      <p:sp>
        <p:nvSpPr>
          <p:cNvPr id="284" name="Google Shape;284;p26"/>
          <p:cNvSpPr/>
          <p:nvPr/>
        </p:nvSpPr>
        <p:spPr>
          <a:xfrm>
            <a:off x="1702825"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stakeholder strategy</a:t>
            </a:r>
            <a:endParaRPr sz="800"/>
          </a:p>
        </p:txBody>
      </p:sp>
      <p:sp>
        <p:nvSpPr>
          <p:cNvPr id="285" name="Google Shape;285;p26"/>
          <p:cNvSpPr/>
          <p:nvPr/>
        </p:nvSpPr>
        <p:spPr>
          <a:xfrm>
            <a:off x="2586000"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a:t>
            </a:r>
            <a:endParaRPr sz="800"/>
          </a:p>
        </p:txBody>
      </p:sp>
      <p:sp>
        <p:nvSpPr>
          <p:cNvPr id="286" name="Google Shape;286;p26"/>
          <p:cNvSpPr/>
          <p:nvPr/>
        </p:nvSpPr>
        <p:spPr>
          <a:xfrm>
            <a:off x="3478550" y="3957875"/>
            <a:ext cx="1749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 to secure buy-in and support</a:t>
            </a:r>
            <a:endParaRPr sz="800"/>
          </a:p>
        </p:txBody>
      </p:sp>
      <p:sp>
        <p:nvSpPr>
          <p:cNvPr id="287" name="Google Shape;287;p26"/>
          <p:cNvSpPr/>
          <p:nvPr/>
        </p:nvSpPr>
        <p:spPr>
          <a:xfrm>
            <a:off x="3874600" y="4401275"/>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testers</a:t>
            </a:r>
            <a:endParaRPr sz="800"/>
          </a:p>
        </p:txBody>
      </p:sp>
      <p:sp>
        <p:nvSpPr>
          <p:cNvPr id="288" name="Google Shape;288;p26"/>
          <p:cNvSpPr/>
          <p:nvPr/>
        </p:nvSpPr>
        <p:spPr>
          <a:xfrm>
            <a:off x="5100075" y="39672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Review sentiments</a:t>
            </a:r>
            <a:endParaRPr sz="800"/>
          </a:p>
        </p:txBody>
      </p:sp>
      <p:sp>
        <p:nvSpPr>
          <p:cNvPr id="289" name="Google Shape;289;p26"/>
          <p:cNvSpPr/>
          <p:nvPr/>
        </p:nvSpPr>
        <p:spPr>
          <a:xfrm>
            <a:off x="5462875" y="3242675"/>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Second iteration of readiness assessment</a:t>
            </a:r>
            <a:endParaRPr sz="800"/>
          </a:p>
        </p:txBody>
      </p:sp>
      <p:sp>
        <p:nvSpPr>
          <p:cNvPr id="290" name="Google Shape;290;p26"/>
          <p:cNvSpPr/>
          <p:nvPr/>
        </p:nvSpPr>
        <p:spPr>
          <a:xfrm>
            <a:off x="7871375" y="32426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Final  readiness assessment</a:t>
            </a:r>
            <a:endParaRPr sz="800"/>
          </a:p>
        </p:txBody>
      </p:sp>
      <p:sp>
        <p:nvSpPr>
          <p:cNvPr id="291" name="Google Shape;291;p26"/>
          <p:cNvSpPr/>
          <p:nvPr/>
        </p:nvSpPr>
        <p:spPr>
          <a:xfrm>
            <a:off x="5958425" y="3967275"/>
            <a:ext cx="28632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Engage all stakeholders to ensure they are aware of the changes, their role and what that means to them</a:t>
            </a:r>
            <a:endParaRPr sz="800"/>
          </a:p>
        </p:txBody>
      </p:sp>
      <p:sp>
        <p:nvSpPr>
          <p:cNvPr id="292" name="Google Shape;292;p26"/>
          <p:cNvSpPr/>
          <p:nvPr/>
        </p:nvSpPr>
        <p:spPr>
          <a:xfrm>
            <a:off x="6361025" y="4379450"/>
            <a:ext cx="2384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Deliver training to all users: system, processes and ways of working</a:t>
            </a:r>
            <a:endParaRPr sz="800"/>
          </a:p>
        </p:txBody>
      </p:sp>
      <p:sp>
        <p:nvSpPr>
          <p:cNvPr id="293" name="Google Shape;293;p26"/>
          <p:cNvSpPr/>
          <p:nvPr/>
        </p:nvSpPr>
        <p:spPr>
          <a:xfrm>
            <a:off x="2342275" y="2381350"/>
            <a:ext cx="1998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IT in-house / engage with IT supplier</a:t>
            </a:r>
            <a:endParaRPr sz="800"/>
          </a:p>
        </p:txBody>
      </p:sp>
      <p:sp>
        <p:nvSpPr>
          <p:cNvPr id="294" name="Google Shape;294;p26"/>
          <p:cNvSpPr/>
          <p:nvPr/>
        </p:nvSpPr>
        <p:spPr>
          <a:xfrm>
            <a:off x="4392950" y="3225850"/>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Update processes where needed</a:t>
            </a:r>
            <a:endParaRPr sz="800"/>
          </a:p>
        </p:txBody>
      </p:sp>
      <p:sp>
        <p:nvSpPr>
          <p:cNvPr id="295" name="Google Shape;295;p26"/>
          <p:cNvSpPr/>
          <p:nvPr/>
        </p:nvSpPr>
        <p:spPr>
          <a:xfrm>
            <a:off x="3455400" y="4353600"/>
            <a:ext cx="208800" cy="210000"/>
          </a:xfrm>
          <a:prstGeom prst="diamond">
            <a:avLst/>
          </a:prstGeom>
          <a:solidFill>
            <a:srgbClr val="666666"/>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txBox="1"/>
          <p:nvPr/>
        </p:nvSpPr>
        <p:spPr>
          <a:xfrm>
            <a:off x="3022800" y="4457325"/>
            <a:ext cx="9504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Communicate final planto DfT</a:t>
            </a:r>
            <a:endParaRPr b="1" sz="800"/>
          </a:p>
        </p:txBody>
      </p:sp>
      <p:sp>
        <p:nvSpPr>
          <p:cNvPr id="297" name="Google Shape;297;p26"/>
          <p:cNvSpPr/>
          <p:nvPr/>
        </p:nvSpPr>
        <p:spPr>
          <a:xfrm>
            <a:off x="928500" y="4379450"/>
            <a:ext cx="2195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Review and agree transition options and timelines</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1401416" y="215915"/>
            <a:ext cx="7494000" cy="5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a:t>
            </a:r>
            <a:r>
              <a:rPr lang="en-GB"/>
              <a:t>oadmap</a:t>
            </a:r>
            <a:r>
              <a:rPr lang="en-GB"/>
              <a:t> - API option</a:t>
            </a:r>
            <a:endParaRPr/>
          </a:p>
          <a:p>
            <a:pPr indent="0" lvl="0" marL="0" rtl="0" algn="l">
              <a:spcBef>
                <a:spcPts val="0"/>
              </a:spcBef>
              <a:spcAft>
                <a:spcPts val="0"/>
              </a:spcAft>
              <a:buNone/>
            </a:pPr>
            <a:r>
              <a:rPr lang="en-GB"/>
              <a:t>Late transition</a:t>
            </a:r>
            <a:endParaRPr/>
          </a:p>
        </p:txBody>
      </p:sp>
      <p:graphicFrame>
        <p:nvGraphicFramePr>
          <p:cNvPr id="303" name="Google Shape;303;p27"/>
          <p:cNvGraphicFramePr/>
          <p:nvPr/>
        </p:nvGraphicFramePr>
        <p:xfrm>
          <a:off x="56150" y="1202000"/>
          <a:ext cx="3000000" cy="3000000"/>
        </p:xfrm>
        <a:graphic>
          <a:graphicData uri="http://schemas.openxmlformats.org/drawingml/2006/table">
            <a:tbl>
              <a:tblPr>
                <a:noFill/>
                <a:tableStyleId>{BC5081F5-E6A0-4046-9D6F-C2D2919D7D09}</a:tableStyleId>
              </a:tblPr>
              <a:tblGrid>
                <a:gridCol w="872350"/>
                <a:gridCol w="736525"/>
                <a:gridCol w="736525"/>
                <a:gridCol w="736525"/>
                <a:gridCol w="736525"/>
                <a:gridCol w="736525"/>
                <a:gridCol w="736525"/>
                <a:gridCol w="736525"/>
                <a:gridCol w="736525"/>
                <a:gridCol w="736525"/>
                <a:gridCol w="736525"/>
                <a:gridCol w="736525"/>
              </a:tblGrid>
              <a:tr h="365725">
                <a:tc rowSpan="2">
                  <a:txBody>
                    <a:bodyPr>
                      <a:noAutofit/>
                    </a:bodyPr>
                    <a:lstStyle/>
                    <a:p>
                      <a:pPr indent="0" lvl="0" marL="0" rtl="0" algn="l">
                        <a:spcBef>
                          <a:spcPts val="0"/>
                        </a:spcBef>
                        <a:spcAft>
                          <a:spcPts val="0"/>
                        </a:spcAft>
                        <a:buNone/>
                      </a:pPr>
                      <a:r>
                        <a:rPr b="1" lang="en-GB" sz="1200">
                          <a:solidFill>
                            <a:srgbClr val="FFFFFF"/>
                          </a:solidFill>
                        </a:rPr>
                        <a:t>Stream</a:t>
                      </a:r>
                      <a:endParaRPr b="1" sz="1200">
                        <a:solidFill>
                          <a:srgbClr val="FFFFFF"/>
                        </a:solidFill>
                      </a:endParaRPr>
                    </a:p>
                  </a:txBody>
                  <a:tcPr marT="91425" marB="91425" marR="91425" marL="91425">
                    <a:solidFill>
                      <a:srgbClr val="1F497D"/>
                    </a:solidFill>
                  </a:tcPr>
                </a:tc>
                <a:tc gridSpan="6">
                  <a:txBody>
                    <a:bodyPr>
                      <a:noAutofit/>
                    </a:bodyPr>
                    <a:lstStyle/>
                    <a:p>
                      <a:pPr indent="0" lvl="0" marL="0" rtl="0" algn="ctr">
                        <a:spcBef>
                          <a:spcPts val="0"/>
                        </a:spcBef>
                        <a:spcAft>
                          <a:spcPts val="0"/>
                        </a:spcAft>
                        <a:buNone/>
                      </a:pPr>
                      <a:r>
                        <a:rPr b="1" lang="en-GB" sz="1200">
                          <a:solidFill>
                            <a:srgbClr val="FFFFFF"/>
                          </a:solidFill>
                        </a:rPr>
                        <a:t>Private beta</a:t>
                      </a:r>
                      <a:endParaRPr b="1" sz="1200">
                        <a:solidFill>
                          <a:srgbClr val="FFFFFF"/>
                        </a:solidFill>
                      </a:endParaRPr>
                    </a:p>
                  </a:txBody>
                  <a:tcPr marT="91425" marB="91425" marR="91425" marL="91425">
                    <a:solidFill>
                      <a:srgbClr val="1F497D"/>
                    </a:solidFill>
                  </a:tcPr>
                </a:tc>
                <a:tc hMerge="1"/>
                <a:tc hMerge="1"/>
                <a:tc hMerge="1"/>
                <a:tc hMerge="1"/>
                <a:tc hMerge="1"/>
                <a:tc gridSpan="5">
                  <a:txBody>
                    <a:bodyPr>
                      <a:noAutofit/>
                    </a:bodyPr>
                    <a:lstStyle/>
                    <a:p>
                      <a:pPr indent="0" lvl="0" marL="0" rtl="0" algn="ctr">
                        <a:spcBef>
                          <a:spcPts val="0"/>
                        </a:spcBef>
                        <a:spcAft>
                          <a:spcPts val="0"/>
                        </a:spcAft>
                        <a:buNone/>
                      </a:pPr>
                      <a:r>
                        <a:rPr b="1" lang="en-GB" sz="1200">
                          <a:solidFill>
                            <a:srgbClr val="FFFFFF"/>
                          </a:solidFill>
                        </a:rPr>
                        <a:t>Public beta</a:t>
                      </a:r>
                      <a:endParaRPr b="1" sz="1200">
                        <a:solidFill>
                          <a:srgbClr val="FFFFFF"/>
                        </a:solidFill>
                      </a:endParaRPr>
                    </a:p>
                  </a:txBody>
                  <a:tcPr marT="91425" marB="91425" marR="91425" marL="91425">
                    <a:solidFill>
                      <a:srgbClr val="1F497D"/>
                    </a:solidFill>
                  </a:tcPr>
                </a:tc>
                <a:tc hMerge="1"/>
                <a:tc hMerge="1"/>
                <a:tc hMerge="1"/>
                <a:tc hMerge="1"/>
              </a:tr>
              <a:tr h="183150">
                <a:tc vMerge="1"/>
                <a:tc>
                  <a:txBody>
                    <a:bodyPr>
                      <a:noAutofit/>
                    </a:bodyPr>
                    <a:lstStyle/>
                    <a:p>
                      <a:pPr indent="0" lvl="0" marL="0" rtl="0" algn="ctr">
                        <a:spcBef>
                          <a:spcPts val="0"/>
                        </a:spcBef>
                        <a:spcAft>
                          <a:spcPts val="0"/>
                        </a:spcAft>
                        <a:buNone/>
                      </a:pPr>
                      <a:r>
                        <a:rPr i="1" lang="en-GB" sz="1100"/>
                        <a:t>May</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Jul</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Aug</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Sep</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Oct</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Nov</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Dec</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Jan</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Feb</a:t>
                      </a:r>
                      <a:endParaRPr i="1" sz="1100"/>
                    </a:p>
                  </a:txBody>
                  <a:tcPr marT="91425" marB="91425" marR="91425" marL="91425">
                    <a:solidFill>
                      <a:srgbClr val="FCE5CD"/>
                    </a:solidFill>
                  </a:tcPr>
                </a:tc>
                <a:tc>
                  <a:txBody>
                    <a:bodyPr>
                      <a:noAutofit/>
                    </a:bodyPr>
                    <a:lstStyle/>
                    <a:p>
                      <a:pPr indent="0" lvl="0" marL="0" rtl="0" algn="ctr">
                        <a:spcBef>
                          <a:spcPts val="0"/>
                        </a:spcBef>
                        <a:spcAft>
                          <a:spcPts val="0"/>
                        </a:spcAft>
                        <a:buNone/>
                      </a:pPr>
                      <a:r>
                        <a:rPr i="1" lang="en-GB" sz="1100"/>
                        <a:t>Mar</a:t>
                      </a:r>
                      <a:endParaRPr i="1" sz="1100"/>
                    </a:p>
                  </a:txBody>
                  <a:tcPr marT="91425" marB="91425" marR="91425" marL="91425">
                    <a:solidFill>
                      <a:srgbClr val="FCE5CD"/>
                    </a:solidFill>
                  </a:tcPr>
                </a:tc>
              </a:tr>
              <a:tr h="1303825">
                <a:tc>
                  <a:txBody>
                    <a:bodyPr>
                      <a:noAutofit/>
                    </a:bodyPr>
                    <a:lstStyle/>
                    <a:p>
                      <a:pPr indent="0" lvl="0" marL="0" rtl="0" algn="l">
                        <a:spcBef>
                          <a:spcPts val="0"/>
                        </a:spcBef>
                        <a:spcAft>
                          <a:spcPts val="0"/>
                        </a:spcAft>
                        <a:buNone/>
                      </a:pPr>
                      <a:r>
                        <a:rPr lang="en-GB" sz="1100"/>
                        <a:t>Technical adoption</a:t>
                      </a:r>
                      <a:endParaRPr sz="1100"/>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FFFFF"/>
                    </a:solidFill>
                  </a:tcPr>
                </a:tc>
              </a:tr>
              <a:tr h="1547400">
                <a:tc>
                  <a:txBody>
                    <a:bodyPr>
                      <a:noAutofit/>
                    </a:bodyPr>
                    <a:lstStyle/>
                    <a:p>
                      <a:pPr indent="0" lvl="0" marL="0" rtl="0" algn="l">
                        <a:spcBef>
                          <a:spcPts val="0"/>
                        </a:spcBef>
                        <a:spcAft>
                          <a:spcPts val="0"/>
                        </a:spcAft>
                        <a:buNone/>
                      </a:pPr>
                      <a:r>
                        <a:rPr lang="en-GB" sz="1100"/>
                        <a:t>Business change</a:t>
                      </a:r>
                      <a:endParaRPr sz="1100"/>
                    </a:p>
                  </a:txBody>
                  <a:tcPr marT="91425" marB="91425" marR="91425" marL="91425">
                    <a:solidFill>
                      <a:srgbClr val="D9D9D9"/>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c>
                  <a:txBody>
                    <a:bodyPr>
                      <a:noAutofit/>
                    </a:bodyPr>
                    <a:lstStyle/>
                    <a:p>
                      <a:pPr indent="0" lvl="0" marL="0" rtl="0" algn="l">
                        <a:spcBef>
                          <a:spcPts val="0"/>
                        </a:spcBef>
                        <a:spcAft>
                          <a:spcPts val="0"/>
                        </a:spcAft>
                        <a:buNone/>
                      </a:pPr>
                      <a:r>
                        <a:t/>
                      </a:r>
                      <a:endParaRPr/>
                    </a:p>
                  </a:txBody>
                  <a:tcPr marT="91425" marB="91425" marR="91425" marL="91425">
                    <a:solidFill>
                      <a:srgbClr val="F3F3F3"/>
                    </a:solidFill>
                  </a:tcPr>
                </a:tc>
              </a:tr>
            </a:tbl>
          </a:graphicData>
        </a:graphic>
      </p:graphicFrame>
      <p:sp>
        <p:nvSpPr>
          <p:cNvPr id="304" name="Google Shape;304;p27"/>
          <p:cNvSpPr txBox="1"/>
          <p:nvPr/>
        </p:nvSpPr>
        <p:spPr>
          <a:xfrm>
            <a:off x="4935450" y="138850"/>
            <a:ext cx="40182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rgbClr val="980000"/>
                </a:solidFill>
              </a:rPr>
              <a:t>Indicative roadmap - move around and edit activities and their duration where needed to align to your individual circumstances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a:p>
            <a:pPr indent="3175" lvl="0" marL="225425" rtl="0" algn="l">
              <a:spcBef>
                <a:spcPts val="0"/>
              </a:spcBef>
              <a:spcAft>
                <a:spcPts val="0"/>
              </a:spcAft>
              <a:buNone/>
            </a:pPr>
            <a:r>
              <a:t/>
            </a:r>
            <a:endParaRPr b="1" sz="1300">
              <a:solidFill>
                <a:srgbClr val="980000"/>
              </a:solidFill>
            </a:endParaRPr>
          </a:p>
        </p:txBody>
      </p:sp>
      <p:sp>
        <p:nvSpPr>
          <p:cNvPr id="305" name="Google Shape;305;p27"/>
          <p:cNvSpPr/>
          <p:nvPr/>
        </p:nvSpPr>
        <p:spPr>
          <a:xfrm>
            <a:off x="5683675" y="866025"/>
            <a:ext cx="737100" cy="310200"/>
          </a:xfrm>
          <a:prstGeom prst="homePlate">
            <a:avLst>
              <a:gd fmla="val 50000" name="adj"/>
            </a:avLst>
          </a:prstGeom>
          <a:solidFill>
            <a:srgbClr val="006435">
              <a:alpha val="6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FFFFFF"/>
                </a:solidFill>
              </a:rPr>
              <a:t>Complete</a:t>
            </a:r>
            <a:endParaRPr sz="800">
              <a:solidFill>
                <a:srgbClr val="FFFFFF"/>
              </a:solidFill>
            </a:endParaRPr>
          </a:p>
        </p:txBody>
      </p:sp>
      <p:sp>
        <p:nvSpPr>
          <p:cNvPr id="306" name="Google Shape;306;p27"/>
          <p:cNvSpPr/>
          <p:nvPr/>
        </p:nvSpPr>
        <p:spPr>
          <a:xfrm>
            <a:off x="6479825" y="866025"/>
            <a:ext cx="737100" cy="3102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In progress</a:t>
            </a:r>
            <a:endParaRPr sz="800"/>
          </a:p>
        </p:txBody>
      </p:sp>
      <p:sp>
        <p:nvSpPr>
          <p:cNvPr id="307" name="Google Shape;307;p27"/>
          <p:cNvSpPr/>
          <p:nvPr/>
        </p:nvSpPr>
        <p:spPr>
          <a:xfrm>
            <a:off x="7241825" y="866025"/>
            <a:ext cx="737100" cy="310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Not started</a:t>
            </a:r>
            <a:endParaRPr sz="800"/>
          </a:p>
        </p:txBody>
      </p:sp>
      <p:sp>
        <p:nvSpPr>
          <p:cNvPr id="308" name="Google Shape;308;p27"/>
          <p:cNvSpPr/>
          <p:nvPr/>
        </p:nvSpPr>
        <p:spPr>
          <a:xfrm>
            <a:off x="995100" y="1979100"/>
            <a:ext cx="1178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Familiarise yourself with the API docs</a:t>
            </a:r>
            <a:endParaRPr sz="800"/>
          </a:p>
        </p:txBody>
      </p:sp>
      <p:sp>
        <p:nvSpPr>
          <p:cNvPr id="309" name="Google Shape;309;p27"/>
          <p:cNvSpPr/>
          <p:nvPr/>
        </p:nvSpPr>
        <p:spPr>
          <a:xfrm>
            <a:off x="2075100" y="1979100"/>
            <a:ext cx="1232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Plan how to make systems API compatible</a:t>
            </a:r>
            <a:endParaRPr sz="800"/>
          </a:p>
        </p:txBody>
      </p:sp>
      <p:sp>
        <p:nvSpPr>
          <p:cNvPr id="310" name="Google Shape;310;p27"/>
          <p:cNvSpPr/>
          <p:nvPr/>
        </p:nvSpPr>
        <p:spPr>
          <a:xfrm>
            <a:off x="3390475" y="1979100"/>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Request API access from DfT</a:t>
            </a:r>
            <a:endParaRPr sz="800"/>
          </a:p>
        </p:txBody>
      </p:sp>
      <p:sp>
        <p:nvSpPr>
          <p:cNvPr id="311" name="Google Shape;311;p27"/>
          <p:cNvSpPr/>
          <p:nvPr/>
        </p:nvSpPr>
        <p:spPr>
          <a:xfrm>
            <a:off x="4248675" y="1979100"/>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Agree T&amp;C for sandbox</a:t>
            </a:r>
            <a:endParaRPr sz="800"/>
          </a:p>
        </p:txBody>
      </p:sp>
      <p:sp>
        <p:nvSpPr>
          <p:cNvPr id="312" name="Google Shape;312;p27"/>
          <p:cNvSpPr/>
          <p:nvPr/>
        </p:nvSpPr>
        <p:spPr>
          <a:xfrm>
            <a:off x="557802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Inform DfT when you want to move to production</a:t>
            </a:r>
            <a:endParaRPr sz="800"/>
          </a:p>
        </p:txBody>
      </p:sp>
      <p:sp>
        <p:nvSpPr>
          <p:cNvPr id="313" name="Google Shape;313;p27"/>
          <p:cNvSpPr/>
          <p:nvPr/>
        </p:nvSpPr>
        <p:spPr>
          <a:xfrm>
            <a:off x="7686675" y="2389650"/>
            <a:ext cx="1330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18000" wrap="square" tIns="91425">
            <a:noAutofit/>
          </a:bodyPr>
          <a:lstStyle/>
          <a:p>
            <a:pPr indent="0" lvl="0" marL="0" rtl="0" algn="l">
              <a:spcBef>
                <a:spcPts val="0"/>
              </a:spcBef>
              <a:spcAft>
                <a:spcPts val="0"/>
              </a:spcAft>
              <a:buNone/>
            </a:pPr>
            <a:r>
              <a:rPr lang="en-GB" sz="800">
                <a:solidFill>
                  <a:schemeClr val="dk1"/>
                </a:solidFill>
              </a:rPr>
              <a:t>Move to production and ensure accuracy of data submitted</a:t>
            </a:r>
            <a:endParaRPr sz="800"/>
          </a:p>
        </p:txBody>
      </p:sp>
      <p:sp>
        <p:nvSpPr>
          <p:cNvPr id="314" name="Google Shape;314;p27"/>
          <p:cNvSpPr/>
          <p:nvPr/>
        </p:nvSpPr>
        <p:spPr>
          <a:xfrm>
            <a:off x="6825125" y="23896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Agree T&amp;C and charging model</a:t>
            </a:r>
            <a:endParaRPr sz="800"/>
          </a:p>
        </p:txBody>
      </p:sp>
      <p:sp>
        <p:nvSpPr>
          <p:cNvPr id="315" name="Google Shape;315;p27"/>
          <p:cNvSpPr/>
          <p:nvPr/>
        </p:nvSpPr>
        <p:spPr>
          <a:xfrm>
            <a:off x="4209950" y="2389650"/>
            <a:ext cx="1494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Test API in sandbox environment</a:t>
            </a:r>
            <a:endParaRPr sz="800"/>
          </a:p>
        </p:txBody>
      </p:sp>
      <p:sp>
        <p:nvSpPr>
          <p:cNvPr id="316" name="Google Shape;316;p27"/>
          <p:cNvSpPr/>
          <p:nvPr/>
        </p:nvSpPr>
        <p:spPr>
          <a:xfrm>
            <a:off x="8745425" y="2637675"/>
            <a:ext cx="284700" cy="310200"/>
          </a:xfrm>
          <a:prstGeom prst="diamond">
            <a:avLst/>
          </a:prstGeom>
          <a:solidFill>
            <a:srgbClr val="000000"/>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txBox="1"/>
          <p:nvPr/>
        </p:nvSpPr>
        <p:spPr>
          <a:xfrm>
            <a:off x="8657375" y="2870675"/>
            <a:ext cx="5052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GO-</a:t>
            </a:r>
            <a:endParaRPr b="1" sz="800"/>
          </a:p>
          <a:p>
            <a:pPr indent="0" lvl="0" marL="0" rtl="0" algn="ctr">
              <a:spcBef>
                <a:spcPts val="0"/>
              </a:spcBef>
              <a:spcAft>
                <a:spcPts val="0"/>
              </a:spcAft>
              <a:buNone/>
            </a:pPr>
            <a:r>
              <a:rPr b="1" lang="en-GB" sz="800"/>
              <a:t>LIVE</a:t>
            </a:r>
            <a:endParaRPr b="1" sz="800"/>
          </a:p>
        </p:txBody>
      </p:sp>
      <p:sp>
        <p:nvSpPr>
          <p:cNvPr id="318" name="Google Shape;318;p27"/>
          <p:cNvSpPr/>
          <p:nvPr/>
        </p:nvSpPr>
        <p:spPr>
          <a:xfrm>
            <a:off x="928500" y="3225850"/>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Impact and readiness assessment</a:t>
            </a:r>
            <a:endParaRPr sz="800"/>
          </a:p>
        </p:txBody>
      </p:sp>
      <p:sp>
        <p:nvSpPr>
          <p:cNvPr id="319" name="Google Shape;319;p27"/>
          <p:cNvSpPr/>
          <p:nvPr/>
        </p:nvSpPr>
        <p:spPr>
          <a:xfrm>
            <a:off x="1702825"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Business case sign-off</a:t>
            </a:r>
            <a:endParaRPr sz="800"/>
          </a:p>
        </p:txBody>
      </p:sp>
      <p:sp>
        <p:nvSpPr>
          <p:cNvPr id="320" name="Google Shape;320;p27"/>
          <p:cNvSpPr/>
          <p:nvPr/>
        </p:nvSpPr>
        <p:spPr>
          <a:xfrm>
            <a:off x="258600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delivery plan</a:t>
            </a:r>
            <a:endParaRPr sz="800"/>
          </a:p>
        </p:txBody>
      </p:sp>
      <p:sp>
        <p:nvSpPr>
          <p:cNvPr id="321" name="Google Shape;321;p27"/>
          <p:cNvSpPr/>
          <p:nvPr/>
        </p:nvSpPr>
        <p:spPr>
          <a:xfrm>
            <a:off x="3478550" y="3225850"/>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Define benefits and KPIs</a:t>
            </a:r>
            <a:endParaRPr sz="800"/>
          </a:p>
        </p:txBody>
      </p:sp>
      <p:sp>
        <p:nvSpPr>
          <p:cNvPr id="322" name="Google Shape;322;p27"/>
          <p:cNvSpPr/>
          <p:nvPr/>
        </p:nvSpPr>
        <p:spPr>
          <a:xfrm>
            <a:off x="2775875" y="3668675"/>
            <a:ext cx="6021600" cy="2100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Monitor delivery against plan, manage risks and issues and track benefits and KPIs</a:t>
            </a:r>
            <a:endParaRPr sz="800"/>
          </a:p>
        </p:txBody>
      </p:sp>
      <p:sp>
        <p:nvSpPr>
          <p:cNvPr id="323" name="Google Shape;323;p27"/>
          <p:cNvSpPr/>
          <p:nvPr/>
        </p:nvSpPr>
        <p:spPr>
          <a:xfrm>
            <a:off x="928500" y="3957875"/>
            <a:ext cx="8559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Stakeholder analysis</a:t>
            </a:r>
            <a:endParaRPr sz="800"/>
          </a:p>
        </p:txBody>
      </p:sp>
      <p:sp>
        <p:nvSpPr>
          <p:cNvPr id="324" name="Google Shape;324;p27"/>
          <p:cNvSpPr/>
          <p:nvPr/>
        </p:nvSpPr>
        <p:spPr>
          <a:xfrm>
            <a:off x="1702825"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stakeholder strategy</a:t>
            </a:r>
            <a:endParaRPr sz="800"/>
          </a:p>
        </p:txBody>
      </p:sp>
      <p:sp>
        <p:nvSpPr>
          <p:cNvPr id="325" name="Google Shape;325;p27"/>
          <p:cNvSpPr/>
          <p:nvPr/>
        </p:nvSpPr>
        <p:spPr>
          <a:xfrm>
            <a:off x="2586000" y="3957875"/>
            <a:ext cx="9888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a:t>
            </a:r>
            <a:endParaRPr sz="800"/>
          </a:p>
        </p:txBody>
      </p:sp>
      <p:sp>
        <p:nvSpPr>
          <p:cNvPr id="326" name="Google Shape;326;p27"/>
          <p:cNvSpPr/>
          <p:nvPr/>
        </p:nvSpPr>
        <p:spPr>
          <a:xfrm>
            <a:off x="3478550" y="3957875"/>
            <a:ext cx="1749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Engage key stakeholders to secure buy-in and support</a:t>
            </a:r>
            <a:endParaRPr sz="800"/>
          </a:p>
        </p:txBody>
      </p:sp>
      <p:sp>
        <p:nvSpPr>
          <p:cNvPr id="327" name="Google Shape;327;p27"/>
          <p:cNvSpPr/>
          <p:nvPr/>
        </p:nvSpPr>
        <p:spPr>
          <a:xfrm>
            <a:off x="3874600" y="4401275"/>
            <a:ext cx="8559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Deliver training to testers</a:t>
            </a:r>
            <a:endParaRPr sz="800"/>
          </a:p>
        </p:txBody>
      </p:sp>
      <p:sp>
        <p:nvSpPr>
          <p:cNvPr id="328" name="Google Shape;328;p27"/>
          <p:cNvSpPr/>
          <p:nvPr/>
        </p:nvSpPr>
        <p:spPr>
          <a:xfrm>
            <a:off x="5100075" y="39672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Review sentiments</a:t>
            </a:r>
            <a:endParaRPr sz="800"/>
          </a:p>
        </p:txBody>
      </p:sp>
      <p:sp>
        <p:nvSpPr>
          <p:cNvPr id="329" name="Google Shape;329;p27"/>
          <p:cNvSpPr/>
          <p:nvPr/>
        </p:nvSpPr>
        <p:spPr>
          <a:xfrm>
            <a:off x="5462875" y="3242675"/>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Second iteration of readiness assessment</a:t>
            </a:r>
            <a:endParaRPr sz="800"/>
          </a:p>
        </p:txBody>
      </p:sp>
      <p:sp>
        <p:nvSpPr>
          <p:cNvPr id="330" name="Google Shape;330;p27"/>
          <p:cNvSpPr/>
          <p:nvPr/>
        </p:nvSpPr>
        <p:spPr>
          <a:xfrm>
            <a:off x="7871375" y="3242675"/>
            <a:ext cx="950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Final  readiness assessment</a:t>
            </a:r>
            <a:endParaRPr sz="800"/>
          </a:p>
        </p:txBody>
      </p:sp>
      <p:sp>
        <p:nvSpPr>
          <p:cNvPr id="331" name="Google Shape;331;p27"/>
          <p:cNvSpPr/>
          <p:nvPr/>
        </p:nvSpPr>
        <p:spPr>
          <a:xfrm>
            <a:off x="5958425" y="3967275"/>
            <a:ext cx="28632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Engage all stakeholders to ensure they are aware of the changes, their role and what that means to them</a:t>
            </a:r>
            <a:endParaRPr sz="800"/>
          </a:p>
        </p:txBody>
      </p:sp>
      <p:sp>
        <p:nvSpPr>
          <p:cNvPr id="332" name="Google Shape;332;p27"/>
          <p:cNvSpPr/>
          <p:nvPr/>
        </p:nvSpPr>
        <p:spPr>
          <a:xfrm>
            <a:off x="6361025" y="4379450"/>
            <a:ext cx="23844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solidFill>
                  <a:schemeClr val="dk1"/>
                </a:solidFill>
              </a:rPr>
              <a:t>Deliver training to all users: system, processes and ways of working</a:t>
            </a:r>
            <a:endParaRPr sz="800"/>
          </a:p>
        </p:txBody>
      </p:sp>
      <p:sp>
        <p:nvSpPr>
          <p:cNvPr id="333" name="Google Shape;333;p27"/>
          <p:cNvSpPr/>
          <p:nvPr/>
        </p:nvSpPr>
        <p:spPr>
          <a:xfrm>
            <a:off x="2342275" y="2381350"/>
            <a:ext cx="19986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Develop IT in-house / engage with IT supplier</a:t>
            </a:r>
            <a:endParaRPr sz="800"/>
          </a:p>
        </p:txBody>
      </p:sp>
      <p:sp>
        <p:nvSpPr>
          <p:cNvPr id="334" name="Google Shape;334;p27"/>
          <p:cNvSpPr/>
          <p:nvPr/>
        </p:nvSpPr>
        <p:spPr>
          <a:xfrm>
            <a:off x="4392950" y="3225850"/>
            <a:ext cx="1178700" cy="364200"/>
          </a:xfrm>
          <a:prstGeom prst="chevron">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18000" spcFirstLastPara="1" rIns="18000" wrap="square" tIns="91425">
            <a:noAutofit/>
          </a:bodyPr>
          <a:lstStyle/>
          <a:p>
            <a:pPr indent="0" lvl="0" marL="0" rtl="0" algn="l">
              <a:spcBef>
                <a:spcPts val="0"/>
              </a:spcBef>
              <a:spcAft>
                <a:spcPts val="0"/>
              </a:spcAft>
              <a:buNone/>
            </a:pPr>
            <a:r>
              <a:rPr lang="en-GB" sz="800"/>
              <a:t>Update processes where needed</a:t>
            </a:r>
            <a:endParaRPr sz="800"/>
          </a:p>
        </p:txBody>
      </p:sp>
      <p:sp>
        <p:nvSpPr>
          <p:cNvPr id="335" name="Google Shape;335;p27"/>
          <p:cNvSpPr/>
          <p:nvPr/>
        </p:nvSpPr>
        <p:spPr>
          <a:xfrm>
            <a:off x="3455400" y="4353600"/>
            <a:ext cx="208800" cy="210000"/>
          </a:xfrm>
          <a:prstGeom prst="diamond">
            <a:avLst/>
          </a:prstGeom>
          <a:solidFill>
            <a:srgbClr val="666666"/>
          </a:solid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txBox="1"/>
          <p:nvPr/>
        </p:nvSpPr>
        <p:spPr>
          <a:xfrm>
            <a:off x="3022800" y="4457325"/>
            <a:ext cx="950400" cy="31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t>Communicate final planto DfT</a:t>
            </a:r>
            <a:endParaRPr b="1" sz="800"/>
          </a:p>
        </p:txBody>
      </p:sp>
      <p:sp>
        <p:nvSpPr>
          <p:cNvPr id="337" name="Google Shape;337;p27"/>
          <p:cNvSpPr/>
          <p:nvPr/>
        </p:nvSpPr>
        <p:spPr>
          <a:xfrm>
            <a:off x="928500" y="4379450"/>
            <a:ext cx="2195700" cy="364200"/>
          </a:xfrm>
          <a:prstGeom prst="homePlat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t>Review and agree transition options and timelines</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